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1" autoAdjust="0"/>
  </p:normalViewPr>
  <p:slideViewPr>
    <p:cSldViewPr snapToGrid="0">
      <p:cViewPr varScale="1">
        <p:scale>
          <a:sx n="83" d="100"/>
          <a:sy n="83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8561-119B-4CC3-9130-13632C3C82B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152F5-4EF8-4C7E-A0BB-7D73AEEE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152F5-4EF8-4C7E-A0BB-7D73AEEE66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4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– Yes</a:t>
            </a:r>
          </a:p>
          <a:p>
            <a:r>
              <a:rPr lang="en-US" dirty="0"/>
              <a:t>#2 -  Yes</a:t>
            </a:r>
          </a:p>
          <a:p>
            <a:r>
              <a:rPr lang="en-US" dirty="0"/>
              <a:t>#3 - </a:t>
            </a:r>
            <a:r>
              <a:rPr lang="en-US" baseline="0" dirty="0"/>
              <a:t> Yes – If the PCP identifies a need, additional screenings are covered</a:t>
            </a:r>
          </a:p>
          <a:p>
            <a:r>
              <a:rPr lang="en-US" baseline="0" dirty="0"/>
              <a:t>#4  - Yes – If a child breaks their glasses, the PCP can prescribe a new pair.</a:t>
            </a:r>
          </a:p>
          <a:p>
            <a:r>
              <a:rPr lang="en-US" baseline="0" dirty="0"/>
              <a:t>#5 – If it is needed provider can submit</a:t>
            </a:r>
          </a:p>
          <a:p>
            <a:r>
              <a:rPr lang="en-US" baseline="0" dirty="0"/>
              <a:t>#6 -  Up to Age 21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152F5-4EF8-4C7E-A0BB-7D73AEEE66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test your knowledge.</a:t>
            </a:r>
          </a:p>
          <a:p>
            <a:endParaRPr lang="en-US" dirty="0"/>
          </a:p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dirty="0"/>
              <a:t>Question #1 - </a:t>
            </a:r>
            <a:r>
              <a:rPr lang="en-US" sz="1200" spc="-25" dirty="0">
                <a:solidFill>
                  <a:srgbClr val="000000"/>
                </a:solidFill>
                <a:latin typeface="Segoe UI" panose="02020603050405020304" pitchFamily="2"/>
              </a:rPr>
              <a:t>Children and youth under age 21 do </a:t>
            </a:r>
            <a:r>
              <a:rPr lang="en-US" sz="1200" b="1" spc="-25" dirty="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200" spc="-25" dirty="0">
                <a:solidFill>
                  <a:srgbClr val="000000"/>
                </a:solidFill>
                <a:latin typeface="Segoe UI" panose="02020603050405020304" pitchFamily="2"/>
              </a:rPr>
              <a:t>require a diagnosis in order to receive mental health </a:t>
            </a:r>
            <a:r>
              <a:rPr lang="en-US" sz="1200" spc="-15" dirty="0">
                <a:solidFill>
                  <a:srgbClr val="000000"/>
                </a:solidFill>
                <a:latin typeface="Segoe UI" panose="02020603050405020304" pitchFamily="2"/>
              </a:rPr>
              <a:t>services.  Slide 43</a:t>
            </a:r>
          </a:p>
          <a:p>
            <a:endParaRPr lang="en-US" dirty="0"/>
          </a:p>
          <a:p>
            <a:endParaRPr lang="en-US" dirty="0"/>
          </a:p>
          <a:p>
            <a:pPr marL="0" marR="666115" indent="0" algn="l">
              <a:lnSpc>
                <a:spcPts val="2200"/>
              </a:lnSpc>
              <a:spcBef>
                <a:spcPts val="730"/>
              </a:spcBef>
              <a:spcAft>
                <a:spcPts val="0"/>
              </a:spcAft>
            </a:pPr>
            <a:r>
              <a:rPr lang="en-US" dirty="0"/>
              <a:t>Question #2     </a:t>
            </a: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Some children may qualify for both SMHS and SUD services if they have a co-occurring SUD and mental health condition. </a:t>
            </a:r>
            <a:r>
              <a:rPr lang="en-US" sz="1200" b="1" spc="0" dirty="0">
                <a:solidFill>
                  <a:srgbClr val="000000"/>
                </a:solidFill>
                <a:latin typeface="Segoe UI" panose="02020603050405020304" pitchFamily="2"/>
              </a:rPr>
              <a:t>Providers are required to coordinate and collaborate across delivery systems </a:t>
            </a: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to </a:t>
            </a:r>
          </a:p>
          <a:p>
            <a:pPr marL="0" marR="551815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-15" dirty="0">
                <a:solidFill>
                  <a:srgbClr val="000000"/>
                </a:solidFill>
                <a:latin typeface="Segoe UI" panose="02020603050405020304" pitchFamily="2"/>
              </a:rPr>
              <a:t>ensure clinical integration between county mental health plans, DMC or DMC-ODS counties, and managed </a:t>
            </a: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care plans, and to ensure non-duplicative services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Question #3</a:t>
            </a:r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endParaRPr lang="en-US" dirty="0"/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dirty="0"/>
              <a:t>Question #4    </a:t>
            </a:r>
            <a:r>
              <a:rPr lang="en-US" sz="1200" b="1" spc="-5" dirty="0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200" b="1" u="sng" spc="-10" dirty="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200" b="1" spc="-5" dirty="0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  <a:r>
              <a:rPr lang="en-US" sz="1200" b="1" spc="-10" dirty="0">
                <a:solidFill>
                  <a:srgbClr val="FFFFFF"/>
                </a:solidFill>
                <a:latin typeface="Segoe UI" panose="02020603050405020304" pitchFamily="2"/>
              </a:rPr>
              <a:t>necessary for the child.   Go to slide 58  </a:t>
            </a:r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Providers must submit prior authorization requests to the managed care plan to approve or deny the PDN (Private Duty Nurse) or PDHC  (Pediatric Day Health Care) service request </a:t>
            </a:r>
          </a:p>
          <a:p>
            <a:pPr marL="137160" marR="0" indent="0" algn="l">
              <a:lnSpc>
                <a:spcPts val="2200"/>
              </a:lnSpc>
              <a:spcBef>
                <a:spcPts val="495"/>
              </a:spcBef>
              <a:spcAft>
                <a:spcPts val="0"/>
              </a:spcAft>
            </a:pP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Providers must submit with the prior authorization request a POT, supporting clinical documentation, and other information, as specified by the managed care plan for review and authorization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152F5-4EF8-4C7E-A0BB-7D73AEEE66B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06675" y="1458595"/>
            <a:ext cx="7387590" cy="1374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en-US" sz="4700" b="1" spc="-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5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700" b="1" spc="-15">
                <a:solidFill>
                  <a:srgbClr val="FFFFFF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401445" y="6013450"/>
            <a:ext cx="10297795" cy="589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10332720" algn="r"/>
              </a:tabLst>
            </a:pPr>
            <a:r>
              <a:rPr lang="en-US" sz="1800" b="1" spc="0">
                <a:solidFill>
                  <a:srgbClr val="132E5A"/>
                </a:solidFill>
                <a:latin typeface="Segoe UI" panose="02020603050405020304" pitchFamily="2"/>
              </a:rPr>
              <a:t>Medi-Cal for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May 2024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25">
                <a:solidFill>
                  <a:srgbClr val="132E5A"/>
                </a:solidFill>
                <a:latin typeface="Segoe UI" panose="02020603050405020304" pitchFamily="2"/>
              </a:rPr>
              <a:t>Kids and Teens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601980"/>
            <a:ext cx="1219200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9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Periodicity Schedule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02665" y="1997075"/>
            <a:ext cx="9839325" cy="2529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700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Medi-Cal for Kids &amp; Teens follows the </a:t>
            </a: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Bright Futures/American </a:t>
            </a:r>
          </a:p>
          <a:p>
            <a:pPr marL="27432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Academy of Pediatrics (BF/AAP) Periodicity Schedule. </a:t>
            </a:r>
          </a:p>
          <a:p>
            <a:pPr marL="0" marR="0" indent="0" algn="l">
              <a:lnSpc>
                <a:spcPts val="3800"/>
              </a:lnSpc>
              <a:spcBef>
                <a:spcPts val="1425"/>
              </a:spcBef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The BF/AAP Periodicity Schedule is a schedule of screenings and </a:t>
            </a:r>
          </a:p>
          <a:p>
            <a:pPr marL="274320" marR="0" indent="0" algn="l">
              <a:lnSpc>
                <a:spcPts val="31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assessments recommended at each well-child visit from infancy through </a:t>
            </a:r>
          </a:p>
          <a:p>
            <a:pPr marL="274320" marR="0" indent="0" algn="l">
              <a:lnSpc>
                <a:spcPts val="31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adolescence.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05840" y="4563745"/>
            <a:ext cx="9951720" cy="1032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-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The most up to date BF/AAP Periodicity Schedule can be accessed online </a:t>
            </a:r>
          </a:p>
          <a:p>
            <a:pPr marL="32004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u="sng" spc="-40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2400" spc="-40">
                <a:solidFill>
                  <a:srgbClr val="0560C1"/>
                </a:solidFill>
                <a:latin typeface="Segoe UI" panose="02020603050405020304" pitchFamily="2"/>
              </a:rPr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7095" y="6370320"/>
            <a:ext cx="26606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10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2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480" y="365760"/>
            <a:ext cx="12161520" cy="658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595"/>
              </a:spcAft>
            </a:pPr>
            <a:r>
              <a:rPr lang="en-US" sz="380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Periodic Screenings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480" y="1024255"/>
            <a:ext cx="12161520" cy="6489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screening services are designed to identify health and developmental issues as early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as possible.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6870" y="1673225"/>
            <a:ext cx="3032760" cy="253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45">
                <a:solidFill>
                  <a:srgbClr val="FFFFFF"/>
                </a:solidFill>
                <a:latin typeface="Segoe UI" panose="02020603050405020304" pitchFamily="2"/>
              </a:rPr>
              <a:t>Reimbursable Screening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24415" y="2066925"/>
            <a:ext cx="1947545" cy="2729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Any qualified Medi-Cal provider (acting within the scope of their practice) may conduct these screenings. </a:t>
            </a:r>
          </a:p>
          <a:p>
            <a:pPr marL="0" marR="0" indent="0" algn="l">
              <a:lnSpc>
                <a:spcPts val="17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Screenings may be provided at physician offices and clinics, community health centers, local health departments, or schools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805930" y="2110740"/>
            <a:ext cx="2204085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Behavioral health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screening, including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depression screening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tobacco, alcohol, or drug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use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502025" y="2226310"/>
            <a:ext cx="269430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Comprehensive, unclothed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physical exam, including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nutritional, height/weight, and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Body Mass Index assessment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3250" y="2482850"/>
            <a:ext cx="2310765" cy="48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Comprehensive health and developmental history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429000" y="3643630"/>
            <a:ext cx="2831465" cy="162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immunizations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(based on the Bright Futures /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American Academy of Pediatrics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(BF/AAP) Periodicity Schedule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and Advisory Committee on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Immunization Practices (ACIP)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Recommendations)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4015740"/>
            <a:ext cx="2240280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Developmental screening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for physical and mental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health using standardized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screening tools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760210" y="4156075"/>
            <a:ext cx="229870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laboratory tests, including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blood lead screening test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27590" y="5176520"/>
            <a:ext cx="1907540" cy="108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FFFFFF"/>
                </a:solidFill>
                <a:latin typeface="Segoe UI" panose="02020603050405020304" pitchFamily="2"/>
              </a:rPr>
              <a:t>Families do not need to request these screenings, and prior authorizations are not permitted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55320" y="5634355"/>
            <a:ext cx="229806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Oral health screenings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referrals to a dentist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(beginning by age 1 or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eruption of first tooth)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800215" y="5749925"/>
            <a:ext cx="222504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Health education and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anticipatory guidance for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child and caregiver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602990" y="5890260"/>
            <a:ext cx="2401570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411480" marR="0" indent="0" algn="l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Age-appropriate vision and hearing screenings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047095" y="6419215"/>
            <a:ext cx="2444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11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6000" cy="35369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53695"/>
            <a:ext cx="12192000" cy="1246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6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5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Screenings &amp;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00200"/>
            <a:ext cx="12192000" cy="8839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The following slides outline requirements for a subset of required screenings and services, including screening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211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tools and billing codes.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12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360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Blood Lead Screening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68580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7960" rIns="0" bIns="0" anchor="t"/>
          <a:lstStyle/>
          <a:p>
            <a:pPr marL="1371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Providers must perform blood lead screening tests at specific intervals and deliver anticipatory guidance to </a:t>
            </a:r>
          </a:p>
          <a:p>
            <a:pPr marL="1188720" marR="0" indent="0" algn="l">
              <a:lnSpc>
                <a:spcPts val="1900"/>
              </a:lnSpc>
              <a:spcBef>
                <a:spcPts val="0"/>
              </a:spcBef>
              <a:spcAft>
                <a:spcPts val="140"/>
              </a:spcAft>
            </a:pP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parents/caregivers that indicates children can be harmed by exposure to lead and are at risk of lead poisoning.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889760"/>
            <a:ext cx="12192000" cy="4483735"/>
          </a:xfrm>
          <a:prstGeom prst="rect">
            <a:avLst/>
          </a:prstGeom>
          <a:solidFill>
            <a:srgbClr val="A3BFCD"/>
          </a:solidFill>
          <a:ln w="3365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Anticipatory Guidance.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provide oral or written anticipatory guidance to parents or caregivers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each well-child visit starting at 6 months until 6 years of age; guidance must include information on: </a:t>
            </a:r>
          </a:p>
          <a:p>
            <a:pPr marL="960120" marR="0" indent="274320" algn="l">
              <a:lnSpc>
                <a:spcPts val="2200"/>
              </a:lnSpc>
              <a:spcBef>
                <a:spcPts val="103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harm of lead exposure to children (especially from lead-based paint and its dust) </a:t>
            </a: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risk of lead poisoning from the time a child begins to crawl until 6 years of age </a:t>
            </a:r>
          </a:p>
          <a:p>
            <a:pPr marL="457200" marR="0" indent="0" algn="l">
              <a:lnSpc>
                <a:spcPts val="22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order or perform blood lead screening tests for children at the </a:t>
            </a:r>
          </a:p>
          <a:p>
            <a:pPr marL="45720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following intervals: </a:t>
            </a:r>
          </a:p>
          <a:p>
            <a:pPr marL="960120" marR="0" indent="274320" algn="l">
              <a:lnSpc>
                <a:spcPts val="22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At 12 months </a:t>
            </a:r>
            <a:r>
              <a:rPr lang="en-US" sz="1750" u="sng" spc="-45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 24 months of age; </a:t>
            </a:r>
          </a:p>
          <a:p>
            <a:pPr marL="96012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12 to 24 months of age if the child has no documented evidence of a blood lead screening test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75">
                <a:solidFill>
                  <a:srgbClr val="000000"/>
                </a:solidFill>
                <a:latin typeface="Segoe UI" panose="02020603050405020304" pitchFamily="2"/>
              </a:rPr>
              <a:t>taken; </a:t>
            </a:r>
          </a:p>
          <a:p>
            <a:pPr marL="960120" marR="0" indent="27432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24 months to 6 years of age if the child has no documented evidence of a blood lead screening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test taken;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Any time a change in circumstances has put the child at risk;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960120" marR="0" indent="274320" algn="l">
              <a:lnSpc>
                <a:spcPts val="2200"/>
              </a:lnSpc>
              <a:spcBef>
                <a:spcPts val="790"/>
              </a:spcBef>
              <a:spcAft>
                <a:spcPts val="185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If requested by the parent or caregiver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43345"/>
            <a:ext cx="12192000" cy="21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5214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13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51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5200"/>
              </a:lnSpc>
              <a:spcAft>
                <a:spcPts val="213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Blood Lead Screening Services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29310" y="4705985"/>
            <a:ext cx="10536555" cy="667385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See California Department of Public Health’s (CDPH)</a:t>
            </a: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 Standard of Care Guidelines on Childhood Lead</a:t>
            </a:r>
            <a:r>
              <a:rPr lang="en-US" sz="1750" u="sng" spc="-25">
                <a:solidFill>
                  <a:srgbClr val="0560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25"/>
              </a:spcAft>
            </a:pP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Poisoning for California Health Care Providers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more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66140" y="1417320"/>
            <a:ext cx="10456545" cy="1732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425" rIns="0" bIns="0" anchor="t"/>
          <a:lstStyle/>
          <a:p>
            <a:pPr marL="18288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 Refugee Screening.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follow the CDC Recommendations for Post-Arrival Lead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 of Refugees, which states that all refugee children ages 0-16 or adolescents over age 16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suspected lead exposure should be evaluated with a blood lead screening test </a:t>
            </a:r>
          </a:p>
          <a:p>
            <a:pPr marL="182880" marR="0" indent="0" algn="l">
              <a:lnSpc>
                <a:spcPts val="2300"/>
              </a:lnSpc>
              <a:spcBef>
                <a:spcPts val="3910"/>
              </a:spcBef>
              <a:spcAft>
                <a:spcPts val="565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codes available for blood lead screening include: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5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377440" marR="0" indent="0" algn="l">
              <a:lnSpc>
                <a:spcPts val="4800"/>
              </a:lnSpc>
              <a:spcAft>
                <a:spcPts val="285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Developmental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734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351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must deliver developmental screenings at age-appropriate intervals at ages 9 months, 18 months,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and 30 months per BF/AAP Periodicity Schedule, and when medically indicated.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37795" y="1776730"/>
            <a:ext cx="11916410" cy="190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spc="-1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developmental screening includes a comprehensive health and developmental history, including </a:t>
            </a:r>
          </a:p>
          <a:p>
            <a:pPr marL="4572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both physical and mental health development assessments, designed to identify if a child’s motor, language,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cognitive, social, and emotional development are on track and connect to services, if needed </a:t>
            </a:r>
          </a:p>
          <a:p>
            <a:pPr marL="59436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 for reimbursement is 96110; screenings can be provided twice a year for children </a:t>
            </a:r>
          </a:p>
          <a:p>
            <a:pPr marL="86868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ages 0 to 5 </a:t>
            </a:r>
          </a:p>
          <a:p>
            <a:pPr marL="594360" marR="0" indent="274320" algn="l">
              <a:lnSpc>
                <a:spcPts val="2200"/>
              </a:lnSpc>
              <a:spcBef>
                <a:spcPts val="415"/>
              </a:spcBef>
              <a:spcAft>
                <a:spcPts val="765"/>
              </a:spcAft>
              <a:buFont typeface="Symbol"/>
              <a:buChar char="·"/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use a standardized screening tool, with approved options including: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37795" y="3679190"/>
            <a:ext cx="6357620" cy="165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8580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Ages and Stages Questionnaire (ASQ)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Ages and Stages Questionnaire (ASQ-3) </a:t>
            </a:r>
          </a:p>
          <a:p>
            <a:pPr marL="685800" marR="0" indent="0" algn="l">
              <a:lnSpc>
                <a:spcPts val="24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Battelle Developmental Inventory Screening Tool (BDI-ST) </a:t>
            </a:r>
          </a:p>
          <a:p>
            <a:pPr marL="685800" marR="0" indent="0" algn="l">
              <a:lnSpc>
                <a:spcPts val="24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Bayley Infant Neuro-developmental Screen (BINS)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285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Brigance Screens-II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97040" y="3679190"/>
            <a:ext cx="4998720" cy="148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Child Development Inventory (CDI) </a:t>
            </a:r>
          </a:p>
          <a:p>
            <a:pPr marL="0" marR="0" indent="0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50" spc="4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Infant Development </a:t>
            </a:r>
          </a:p>
          <a:p>
            <a:pPr marL="0" marR="0" indent="0" algn="l">
              <a:lnSpc>
                <a:spcPts val="24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1850" spc="9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60">
                <a:solidFill>
                  <a:srgbClr val="000000"/>
                </a:solidFill>
                <a:latin typeface="Segoe UI" panose="02020603050405020304" pitchFamily="2"/>
              </a:rPr>
              <a:t> Parents’ Evaluation of Developmental Status (PEDS) </a:t>
            </a:r>
          </a:p>
          <a:p>
            <a:pPr marL="0" marR="0" indent="0" algn="l">
              <a:lnSpc>
                <a:spcPts val="23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Parent’s Evaluation of Developmental Status -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700" spc="-55">
                <a:solidFill>
                  <a:srgbClr val="000000"/>
                </a:solidFill>
                <a:latin typeface="Segoe UI" panose="02020603050405020304" pitchFamily="2"/>
              </a:rPr>
              <a:t>Developmental Milestones (PEDS-DM)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37795" y="5337175"/>
            <a:ext cx="1191641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Referrals to Regional Centers.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should refer children to Regional Centers for services and supports that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9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are needed because of a developmental disability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302385" y="6077585"/>
            <a:ext cx="1074547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Supplemental Incentive Payment.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Under Proposition 56, Medi-Cal reimburses providers a supplemental </a:t>
            </a:r>
          </a:p>
          <a:p>
            <a:pPr marL="2377440" marR="0" indent="0" algn="l">
              <a:lnSpc>
                <a:spcPts val="2200"/>
              </a:lnSpc>
              <a:spcBef>
                <a:spcPts val="440"/>
              </a:spcBef>
              <a:spcAft>
                <a:spcPts val="765"/>
              </a:spcAft>
              <a:tabLst>
                <a:tab pos="9829800" algn="l"/>
              </a:tabLs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incentive payment of $59.90 for developmental screenings </a:t>
            </a:r>
            <a:r>
              <a:rPr lang="en-US" sz="1100" b="1" spc="0">
                <a:solidFill>
                  <a:srgbClr val="858585"/>
                </a:solidFill>
                <a:latin typeface="Segoe UI" panose="02020603050405020304" pitchFamily="2"/>
              </a:rPr>
              <a:t>15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200"/>
              </a:lnSpc>
              <a:spcAft>
                <a:spcPts val="55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67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Autism Spectrum Disorder Screening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68897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perform autism spectrum disorder (ASD) screenings at 18 and 24 months, per the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Periodicity Schedule, and when medically indicated.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3505" y="1731010"/>
            <a:ext cx="11957685" cy="367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550" spc="-45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3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Providers should use the developmental screening CPT code 96110 but must include the modifier KX </a:t>
            </a:r>
          </a:p>
          <a:p>
            <a:pPr marL="640080" marR="0" indent="274320" algn="l">
              <a:lnSpc>
                <a:spcPts val="21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ASD </a:t>
            </a:r>
            <a:r>
              <a:rPr lang="en-US" sz="1750" u="sng" spc="-60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 developmental screenings are reimbursable when performed on the same day at 18 months and when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indicated </a:t>
            </a:r>
          </a:p>
          <a:p>
            <a:pPr marL="0" marR="0" indent="0" algn="ctr">
              <a:lnSpc>
                <a:spcPts val="18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Providers must use a validated screening tool to screen for ASD, such as: MCHAT-R/F (ages 16 to 30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months old); SCQ (ages 4 years old and up); and STAT (ages 24 to 35 months old) </a:t>
            </a:r>
          </a:p>
          <a:p>
            <a:pPr marL="182880" marR="0" indent="0" algn="l">
              <a:lnSpc>
                <a:spcPts val="1900"/>
              </a:lnSpc>
              <a:spcBef>
                <a:spcPts val="700"/>
              </a:spcBef>
              <a:spcAft>
                <a:spcPts val="0"/>
              </a:spcAft>
              <a:tabLst>
                <a:tab pos="502920" algn="l"/>
              </a:tabLs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00" b="1" spc="-4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Services &amp; Referrals.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for Kids &amp; Teens covers all medically necessary behavioral health treatment for </a:t>
            </a:r>
          </a:p>
          <a:p>
            <a:pPr marL="502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eligible enrollees under 21 years of age regardless of ASD diagnosis </a:t>
            </a:r>
          </a:p>
          <a:p>
            <a:pPr marL="640080" marR="0" indent="274320" algn="l">
              <a:lnSpc>
                <a:spcPts val="21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Behavioral health treatment services include applied behavioral analysis (ABA) and a variety of other evidence-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based approaches that prevent or minimize the adverse effects of behaviors that interfere with learning and </a:t>
            </a:r>
          </a:p>
          <a:p>
            <a:pPr marL="91440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social interaction, and promote, and functioning </a:t>
            </a:r>
          </a:p>
          <a:p>
            <a:pPr marL="640080" marR="0" indent="274320" algn="l">
              <a:lnSpc>
                <a:spcPts val="2100"/>
              </a:lnSpc>
              <a:spcBef>
                <a:spcPts val="3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Providers should refer individuals to either their managed care plan or their local Regional Center to receive 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59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necessary behavioral health treatment services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80450" y="10160"/>
            <a:ext cx="920750" cy="292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53970" y="10160"/>
            <a:ext cx="95440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2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401570" y="304800"/>
            <a:ext cx="7059295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Depression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03250" y="1271270"/>
            <a:ext cx="3487420" cy="153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Depression Screening </a:t>
            </a:r>
          </a:p>
          <a:p>
            <a:pPr marL="0" marR="0" indent="0" algn="l">
              <a:lnSpc>
                <a:spcPts val="2100"/>
              </a:lnSpc>
              <a:spcBef>
                <a:spcPts val="83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must perform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depression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screenings on children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ages 12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and older at every well-child visit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3250" y="2904490"/>
            <a:ext cx="3499485" cy="288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HCPCS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codes are G8431 (positive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 with follow-up plan)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G8510 (negative screening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no follow-up plan) may not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 submitted more than once a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year per child unless to correct or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ameliorate a condition (see slides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27-29). Apply modifier EP for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EPSDT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739640" y="1298575"/>
            <a:ext cx="6888480" cy="444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Postpartum Depression Screening at Infant Visits </a:t>
            </a:r>
          </a:p>
          <a:p>
            <a:pPr marL="0" marR="0" indent="0" algn="l">
              <a:lnSpc>
                <a:spcPts val="21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perform postpartum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depression screenings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for the birthing parent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at up to four times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during an infant’s first year of life </a:t>
            </a:r>
          </a:p>
          <a:p>
            <a:pPr marL="457200" marR="0" indent="274320" algn="l">
              <a:lnSpc>
                <a:spcPts val="22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BF/AAP Periodicity Schedule recommends this happens during </a:t>
            </a:r>
          </a:p>
          <a:p>
            <a:pPr marL="731520" marR="0" indent="0" algn="l">
              <a:lnSpc>
                <a:spcPts val="2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well-infant visits at 1, 2, 4, and 6 months of age </a:t>
            </a:r>
          </a:p>
          <a:p>
            <a:pPr marL="457200" marR="0" indent="27432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Processes.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These screenings must be billed to the </a:t>
            </a:r>
          </a:p>
          <a:p>
            <a:pPr marL="731520" marR="0" indent="0" algn="l">
              <a:lnSpc>
                <a:spcPts val="20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infant’s Medi-Cal ID regardless if the birthing parent is enrolled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 Medi-Cal; if the infant’s Medi-Cal eligibility has not been </a:t>
            </a:r>
          </a:p>
          <a:p>
            <a:pPr marL="73152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established during the first two months of life, the screening </a:t>
            </a:r>
          </a:p>
          <a:p>
            <a:pPr marL="731520" marR="0" indent="0" algn="l">
              <a:lnSpc>
                <a:spcPts val="22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may be billed to the birthing parent’s Medi-Cal ID </a:t>
            </a:r>
          </a:p>
          <a:p>
            <a:pPr marL="0" marR="0" indent="0" algn="l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at least one claim with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diagnosis code if multiple depression screenings are performed for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single Medi-Cal member with HCPCS codes G8431 and G8510 in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year.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45210" y="5876925"/>
            <a:ext cx="10765790" cy="917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Providers must use a validated depression screening tool for children and youth and </a:t>
            </a:r>
          </a:p>
          <a:p>
            <a:pPr marL="0" marR="0" indent="0" algn="l">
              <a:lnSpc>
                <a:spcPts val="2200"/>
              </a:lnSpc>
              <a:spcBef>
                <a:spcPts val="35"/>
              </a:spcBef>
              <a:spcAft>
                <a:spcPts val="0"/>
              </a:spcAft>
              <a:tabLst>
                <a:tab pos="10789920" algn="r"/>
              </a:tabLs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pregnant or postpartum individuals, with options including the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 Patient Health Questionnaire (PHQ-9),</a:t>
            </a:r>
            <a:r>
              <a:rPr lang="en-US" sz="100" spc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17 </a:t>
            </a:r>
          </a:p>
          <a:p>
            <a:pPr marL="960120" marR="0" indent="0" algn="l">
              <a:lnSpc>
                <a:spcPts val="2200"/>
              </a:lnSpc>
              <a:spcBef>
                <a:spcPts val="110"/>
              </a:spcBef>
              <a:spcAft>
                <a:spcPts val="385"/>
              </a:spcAft>
              <a:tabLst>
                <a:tab pos="10789920" algn="r"/>
              </a:tabLst>
            </a:pP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Edinburgh Postnatal Depression Scale (EPDS),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and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Beck Depression Inventory (BDI)</a:t>
            </a:r>
            <a:r>
              <a:rPr lang="en-US" sz="100" spc="-5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spc="-5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0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Dyadic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5840"/>
            <a:ext cx="12192000" cy="13258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As of January 2023, Medi-Cal covers dyadic and family therapy services, which include integrated physical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behavioral health screenings and services for the child and their parent/caregiver or whole family, not just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child who is the identified patient. Dyadic services involve simultaneous treatment for the child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parent/caregiver, with studies showing significant improvements in child behavior issues and increases in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positive parent/child attachment.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196330" y="2334895"/>
            <a:ext cx="5763895" cy="3825240"/>
          </a:xfrm>
          <a:prstGeom prst="rect">
            <a:avLst/>
          </a:prstGeom>
          <a:solidFill>
            <a:srgbClr val="FBFBFC"/>
          </a:solidFill>
          <a:ln w="0" cmpd="sng">
            <a:noFill/>
            <a:prstDash val="solid"/>
          </a:ln>
        </p:spPr>
        <p:txBody>
          <a:bodyPr vert="horz" lIns="0" tIns="161925" rIns="0" bIns="0" anchor="t"/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Dyadic Services for Parent/Caregivers Billing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Codes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Providers may also deliver dyadic caregiver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services at a well child visit in which the caregiver(s) are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present. The U1 modifier is required to designate dyadic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services. </a:t>
            </a:r>
          </a:p>
          <a:p>
            <a:pPr marL="365760" marR="0" indent="0" algn="l">
              <a:lnSpc>
                <a:spcPts val="23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Brief emotional/behavioral assessment (96127)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ACE screening (G9919, G9920)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SABIRT (G0442, H0049, H0050) </a:t>
            </a:r>
          </a:p>
          <a:p>
            <a:pPr marL="365760" marR="0" indent="0" algn="l">
              <a:lnSpc>
                <a:spcPts val="23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Depression screening (G8431, G8510) </a:t>
            </a:r>
          </a:p>
          <a:p>
            <a:pPr marL="36576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  <a:tabLst>
                <a:tab pos="731520" algn="l"/>
              </a:tabLs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behavior assessments and interventions </a:t>
            </a:r>
          </a:p>
          <a:p>
            <a:pPr marL="6858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(96156, 96167, 96168, 96170 and 96171)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Psychiatric diagnostic evaluation (90791, 90792) </a:t>
            </a:r>
          </a:p>
          <a:p>
            <a:pPr marL="365760" marR="0" indent="0" algn="l">
              <a:lnSpc>
                <a:spcPts val="2400"/>
              </a:lnSpc>
              <a:spcBef>
                <a:spcPts val="5"/>
              </a:spcBef>
              <a:spcAft>
                <a:spcPts val="65"/>
              </a:spcAft>
              <a:tabLst>
                <a:tab pos="731520" algn="l"/>
              </a:tabLst>
            </a:pPr>
            <a:r>
              <a:rPr lang="en-US" sz="140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Tobacco cessation counseling (99406, 99407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20370" y="2479040"/>
            <a:ext cx="5264150" cy="3583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Dyadic Services for Children ages 0 to 20 </a:t>
            </a:r>
          </a:p>
          <a:p>
            <a:pPr marL="457200" marR="0" indent="0" algn="l">
              <a:lnSpc>
                <a:spcPts val="21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reimburses a number of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dyadic services for recipients ages 0 to 20 years,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when billed to the child’s Medi-Cal ID. The U1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modifier is required to designate dyadic services.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Behavioral Health (DBH) Well-Child Visits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(H1011) </a:t>
            </a:r>
          </a:p>
          <a:p>
            <a:pPr marL="0" marR="0" indent="0" algn="l">
              <a:lnSpc>
                <a:spcPts val="27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Comprehensive Community Support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(H2015)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Psychoeducational Services (H2027) </a:t>
            </a:r>
          </a:p>
          <a:p>
            <a:pPr marL="0" marR="0" indent="0" algn="l">
              <a:lnSpc>
                <a:spcPts val="27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sz="1650" spc="-2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Dyadic Family Training and Counseling for Child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Development (T1027)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5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Vision and Hearing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594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Providers must deliver vision and hearing screening for all children and youth under age 21 per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41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Periodicity Schedule to identify need for glasses, contacts, hearing aids, cochlear implants, or other concerns.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0520" y="2082800"/>
            <a:ext cx="5520055" cy="4378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Vision Screening </a:t>
            </a:r>
          </a:p>
          <a:p>
            <a:pPr marL="0" marR="0" indent="0" algn="l">
              <a:lnSpc>
                <a:spcPts val="21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conduct vision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at years 3, 4, 5, 6, 8, 10, 12, and 15, with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risk assessments conducted at other ages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Screening Tools. </a:t>
            </a:r>
          </a:p>
          <a:p>
            <a:pPr marL="457200" marR="0" indent="274320" algn="l">
              <a:lnSpc>
                <a:spcPts val="21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may use instrument-based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to assess risk at ages 12 and 24 months and at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well child visits at ages 3 through 5 years </a:t>
            </a:r>
          </a:p>
          <a:p>
            <a:pPr marL="457200" marR="0" indent="274320" algn="l">
              <a:lnSpc>
                <a:spcPts val="2100"/>
              </a:lnSpc>
              <a:spcBef>
                <a:spcPts val="4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may deliver a visual acuity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ages 4 and 5 years, as well as in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cooperative 3-year-olds </a:t>
            </a:r>
          </a:p>
          <a:p>
            <a:pPr marL="0" marR="0" indent="0" algn="l">
              <a:lnSpc>
                <a:spcPts val="2000"/>
              </a:lnSpc>
              <a:spcBef>
                <a:spcPts val="92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99173*, 99381 thru 99385 and 99391 thru 99395 </a:t>
            </a:r>
          </a:p>
          <a:p>
            <a:pPr marL="0" marR="0" indent="0" algn="l">
              <a:lnSpc>
                <a:spcPts val="1800"/>
              </a:lnSpc>
              <a:spcBef>
                <a:spcPts val="555"/>
              </a:spcBef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Segoe UI" panose="02020603050405020304" pitchFamily="2"/>
              </a:rPr>
              <a:t>*For school-based enrolled Medi-Cal providers only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33490" y="2164080"/>
            <a:ext cx="5550535" cy="418782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Hearing Screening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</a:p>
          <a:p>
            <a:pPr marL="457200" marR="0" indent="274320" algn="l">
              <a:lnSpc>
                <a:spcPts val="2100"/>
              </a:lnSpc>
              <a:spcBef>
                <a:spcPts val="45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confirm the initial newborn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 was completed, verify results, and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follow up as appropriate </a:t>
            </a:r>
          </a:p>
          <a:p>
            <a:pPr marL="457200" marR="0" indent="274320" algn="l">
              <a:lnSpc>
                <a:spcPts val="21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After the newborn screening, providers must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conduct hearing screenings at years 4, 8, 10,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13, 16, and 20, with risk assessments </a:t>
            </a:r>
          </a:p>
          <a:p>
            <a:pPr marL="731520" marR="0" indent="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conducted at other ages </a:t>
            </a:r>
          </a:p>
          <a:p>
            <a:pPr marL="0" marR="0" indent="0" algn="l">
              <a:lnSpc>
                <a:spcPts val="22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320040" marR="0" indent="0" algn="l">
              <a:lnSpc>
                <a:spcPts val="21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92551 (screening test, pure tone, air only) and 92552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(pure tone audiometry [threshold]; air only) with ICD-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10-CM diagnosis codes Z00.121, Z00.129, Z01.10, or </a:t>
            </a:r>
          </a:p>
          <a:p>
            <a:pPr marL="32004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Z01.11 available for hearing screenings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047095" y="6461760"/>
            <a:ext cx="228600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3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19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0120" y="800100"/>
            <a:ext cx="9931400" cy="116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5200"/>
              </a:lnSpc>
              <a:spcAft>
                <a:spcPts val="3935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Today’s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960120" y="1968500"/>
            <a:ext cx="9931400" cy="4610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63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4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10">
                <a:solidFill>
                  <a:srgbClr val="000000"/>
                </a:solidFill>
                <a:latin typeface="Segoe UI" panose="02020603050405020304" pitchFamily="2"/>
              </a:rPr>
              <a:t> Goals &amp; Purpose of Today’s Training </a:t>
            </a:r>
          </a:p>
          <a:p>
            <a:pPr marL="0" marR="0" indent="0" algn="l">
              <a:lnSpc>
                <a:spcPts val="45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34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5">
                <a:solidFill>
                  <a:srgbClr val="000000"/>
                </a:solidFill>
                <a:latin typeface="Segoe UI" panose="02020603050405020304" pitchFamily="2"/>
              </a:rPr>
              <a:t> Training Modules </a:t>
            </a:r>
          </a:p>
          <a:p>
            <a:pPr marL="457200" marR="0" indent="228600" algn="l">
              <a:lnSpc>
                <a:spcPts val="3100"/>
              </a:lnSpc>
              <a:spcBef>
                <a:spcPts val="8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25">
                <a:solidFill>
                  <a:srgbClr val="000000"/>
                </a:solidFill>
                <a:latin typeface="Segoe UI" panose="02020603050405020304" pitchFamily="2"/>
              </a:rPr>
              <a:t>Module 1: 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What is Medi-Cal for Kids &amp; Teens and How Does it Work? </a:t>
            </a:r>
          </a:p>
          <a:p>
            <a:pPr marL="457200" marR="0" indent="228600" algn="l">
              <a:lnSpc>
                <a:spcPts val="27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5">
                <a:solidFill>
                  <a:srgbClr val="000000"/>
                </a:solidFill>
                <a:latin typeface="Segoe UI" panose="02020603050405020304" pitchFamily="2"/>
              </a:rPr>
              <a:t>Module 2: 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Deep Dive into Behavioral Health Services, California </a:t>
            </a:r>
          </a:p>
          <a:p>
            <a:pPr marL="685800" marR="0" indent="0" algn="l">
              <a:lnSpc>
                <a:spcPts val="2700"/>
              </a:lnSpc>
              <a:spcBef>
                <a:spcPts val="0"/>
              </a:spcBef>
              <a:spcAft>
                <a:spcPts val="1586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Children’s Services Program, and Skilled Nursing Services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144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777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Oral Health Screening &amp; Assessment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990600"/>
            <a:ext cx="12192000" cy="8750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5029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Providers must perform oral health screening and assessment services and ensure children ages 6 years and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under are referred to a Medi-Cal Dental provider. Primary care providers have an important role in ensuring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835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oral health care, guidance, and education are provided to children and families.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30810" y="1941830"/>
            <a:ext cx="11932920" cy="3611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spc="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0">
                <a:solidFill>
                  <a:srgbClr val="000000"/>
                </a:solidFill>
                <a:latin typeface="Segoe UI" panose="02020603050405020304" pitchFamily="2"/>
              </a:rPr>
              <a:t> Oral Health Screening Schedule. </a:t>
            </a:r>
          </a:p>
          <a:p>
            <a:pPr marL="59436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Primary care providers must conduct an oral health assessment at minimum at the 6, 9, 12, 18, 24, and 30 month </a:t>
            </a:r>
          </a:p>
          <a:p>
            <a:pPr marL="868680" marR="0" indent="0" algn="l">
              <a:lnSpc>
                <a:spcPts val="20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well-child visits, as well as annually starting at age 3 and up </a:t>
            </a:r>
            <a:r>
              <a:rPr lang="en-US" sz="1700" i="1" spc="2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sooner at eruption of first tooth, should that occur </a:t>
            </a:r>
          </a:p>
          <a:p>
            <a:pPr marL="86868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first </a:t>
            </a:r>
          </a:p>
          <a:p>
            <a:pPr marL="594360" marR="0" indent="274320" algn="l">
              <a:lnSpc>
                <a:spcPts val="19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55">
                <a:solidFill>
                  <a:srgbClr val="000000"/>
                </a:solidFill>
                <a:latin typeface="Segoe UI" panose="02020603050405020304" pitchFamily="2"/>
              </a:rPr>
              <a:t>On this same schedule, primary care providers must assess whether the child has a dental home. If no dental </a:t>
            </a:r>
          </a:p>
          <a:p>
            <a:pPr marL="8686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home is identified, then providers must refer the child to a Medi-Cal dental provider </a:t>
            </a:r>
          </a:p>
          <a:p>
            <a:pPr marL="137160" marR="0" indent="0" algn="l">
              <a:lnSpc>
                <a:spcPts val="2000"/>
              </a:lnSpc>
              <a:spcBef>
                <a:spcPts val="78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Reimbursement codes CPT 99381 – 99383 and 99391 – 99393 for oral health risk assessment </a:t>
            </a:r>
          </a:p>
          <a:p>
            <a:pPr marL="137160" marR="0" indent="0" algn="l">
              <a:lnSpc>
                <a:spcPts val="18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240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 Fluoride Varnish. </a:t>
            </a:r>
            <a:r>
              <a:rPr lang="en-US" sz="1650" spc="5">
                <a:solidFill>
                  <a:srgbClr val="000000"/>
                </a:solidFill>
                <a:latin typeface="Segoe UI" panose="02020603050405020304" pitchFamily="2"/>
              </a:rPr>
              <a:t>Once teeth are present, fluoride varnish should be applied to all children every 3 – 6 months through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age 5 in the primary care or dental office based on caries risk </a:t>
            </a:r>
          </a:p>
          <a:p>
            <a:pPr marL="59436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Reimbursement codes HCPCS D1206 and CPT 99188 for fluoride varnish, up to three times in 12-month period </a:t>
            </a:r>
          </a:p>
          <a:p>
            <a:pPr marL="137160" marR="0" indent="0" algn="l">
              <a:lnSpc>
                <a:spcPts val="1800"/>
              </a:lnSpc>
              <a:spcBef>
                <a:spcPts val="92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Fluoride Supplementation.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If a child’s primary water source does not contain fluoride, primary care providers must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consider providing fluoride supplementation to children ages 6 months through 16 years of age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25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1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893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633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0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ACEs/Trauma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8807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may conduct adverse childhood experiences (ACEs) screenings for all children and youth under age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21. ACEs screenings are not currently included in the BF/AAP Periodicity Schedule but are encouraged through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the California Surgeon General’s</a:t>
            </a:r>
            <a:r>
              <a:rPr lang="en-US" sz="1750" b="1" u="sng" spc="0">
                <a:solidFill>
                  <a:srgbClr val="0000FF"/>
                </a:solidFill>
                <a:latin typeface="Segoe UI" panose="02020603050405020304" pitchFamily="2"/>
              </a:rPr>
              <a:t> ACEs Aware</a:t>
            </a: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 campaign and are reimbursable.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2221865"/>
            <a:ext cx="12146280" cy="32829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 Recommended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conduct ACEs screenings once per year, per child </a:t>
            </a:r>
          </a:p>
          <a:p>
            <a:pPr marL="0" marR="0" indent="0" algn="ctr">
              <a:lnSpc>
                <a:spcPts val="25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400" spc="-25">
                <a:solidFill>
                  <a:srgbClr val="F79546"/>
                </a:solidFill>
                <a:latin typeface="Arial" panose="02020603050405020304" pitchFamily="2"/>
              </a:rPr>
              <a:t>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ACEs “scores” are designated as high risk for toxic stress if a child’s ACEs score is 4 or greater (HCPCS G9919) </a:t>
            </a:r>
          </a:p>
          <a:p>
            <a:pPr marL="10058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low risk for toxic stress if the ACEs score is between 0 and 3 (HCPCS G9920) </a:t>
            </a:r>
          </a:p>
          <a:p>
            <a:pPr marL="228600" marR="0" indent="0" algn="l">
              <a:lnSpc>
                <a:spcPts val="3100"/>
              </a:lnSpc>
              <a:spcBef>
                <a:spcPts val="138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use the validated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PEARLS screening tool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for ages 0 – 19 years for ACEs screening </a:t>
            </a:r>
          </a:p>
          <a:p>
            <a:pPr marL="228600" marR="0" indent="0" algn="l">
              <a:lnSpc>
                <a:spcPts val="2900"/>
              </a:lnSpc>
              <a:spcBef>
                <a:spcPts val="151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Provider Training.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complete and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attest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to having completed the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ACEs Aware Training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in order to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be eligible to receive the incentive payment (see box below) </a:t>
            </a:r>
          </a:p>
          <a:p>
            <a:pPr marL="228600" marR="0" indent="0" algn="l">
              <a:lnSpc>
                <a:spcPts val="2900"/>
              </a:lnSpc>
              <a:spcBef>
                <a:spcPts val="15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Referrals.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who conduct ACEs screenings must provide children with appropriate referrals when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71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necessary for diagnosis and treatment without delay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21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505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2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Alcohol and Drug Screening, Assessment, Brief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3950" b="1" spc="-25">
                <a:solidFill>
                  <a:srgbClr val="16305A"/>
                </a:solidFill>
                <a:latin typeface="Segoe UI" panose="02020603050405020304" pitchFamily="2"/>
              </a:rPr>
              <a:t>Interventions and Referral to Treatment (SABIRT)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6305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provide SABIRT screening and services to children ages 11 years and older with a potential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substance use disorder (SUD).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570" y="2142490"/>
            <a:ext cx="7315200" cy="470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Screening.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Validated screening tools for children/adolescents: Parents, Partner, Past, </a:t>
            </a:r>
          </a:p>
          <a:p>
            <a:pPr marL="0" marR="45720" indent="0" algn="r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and Present (4Ps) and Car, Relax, Alone, Forget, Friends, Trouble (CRAFFT)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codes HCPCS G0442 for alcohol use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screening and H0049 for drug use screening </a:t>
            </a:r>
          </a:p>
          <a:p>
            <a:pPr marL="914400" marR="0" indent="274320" algn="l">
              <a:lnSpc>
                <a:spcPts val="1900"/>
              </a:lnSpc>
              <a:spcBef>
                <a:spcPts val="4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using CRAFFT, which is for alcohol and drug use screening, </a:t>
            </a:r>
          </a:p>
          <a:p>
            <a:pPr marL="11887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providers can bill both G0442 and H0049 </a:t>
            </a:r>
          </a:p>
          <a:p>
            <a:pPr marL="0" marR="0" indent="0" algn="l">
              <a:lnSpc>
                <a:spcPts val="1800"/>
              </a:lnSpc>
              <a:spcBef>
                <a:spcPts val="137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Assessment.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screening is positive, then providers should assess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whether the disorder is present. </a:t>
            </a:r>
          </a:p>
          <a:p>
            <a:pPr marL="457200" marR="0" indent="27432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Validated assessment tools: Drug Abuse Screening Test (DAST-20) and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Alcohol Use Disorders Identification Test (AUDIT) </a:t>
            </a:r>
          </a:p>
          <a:p>
            <a:pPr marL="0" marR="0" indent="0" algn="l">
              <a:lnSpc>
                <a:spcPts val="1900"/>
              </a:lnSpc>
              <a:spcBef>
                <a:spcPts val="51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Interventions &amp; Referral to Treatment.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brief assessment reveals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alcohol or drug misuse, providers can conduct brief interventions, which can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include alcohol misuse counseling and discussing and agreeing on plans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follow-up, including referral to other treatment if indicated. </a:t>
            </a:r>
          </a:p>
          <a:p>
            <a:pPr marL="45720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 HCPCS H0050 for alcohol and/or </a:t>
            </a:r>
          </a:p>
          <a:p>
            <a:pPr marL="731520" marR="0" indent="0" algn="l">
              <a:lnSpc>
                <a:spcPts val="2000"/>
              </a:lnSpc>
              <a:spcBef>
                <a:spcPts val="15"/>
              </a:spcBef>
              <a:spcAft>
                <a:spcPts val="15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drug brief intervention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872730" y="2142490"/>
            <a:ext cx="3996055" cy="454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Provider Type.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SABIRT services are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reimbursable to physicians, physician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assistants, nurse practitioners, certified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nurse midwives, licensed midwives,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licensed clinical social workers, licensed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professional clinical counselors,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40">
                <a:solidFill>
                  <a:srgbClr val="000000"/>
                </a:solidFill>
                <a:latin typeface="Segoe UI" panose="02020603050405020304" pitchFamily="2"/>
              </a:rPr>
              <a:t>psychologists, and licensed marriage and </a:t>
            </a:r>
          </a:p>
          <a:p>
            <a:pPr marL="32004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family therapists </a:t>
            </a:r>
          </a:p>
          <a:p>
            <a:pPr marL="0" marR="0" indent="0" algn="l">
              <a:lnSpc>
                <a:spcPts val="1900"/>
              </a:lnSpc>
              <a:spcBef>
                <a:spcPts val="845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Documentation Requirements.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provider must include in the child’s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medical records: </a:t>
            </a:r>
          </a:p>
          <a:p>
            <a:pPr marL="457200" marR="0" indent="274320" algn="l">
              <a:lnSpc>
                <a:spcPts val="1900"/>
              </a:lnSpc>
              <a:spcBef>
                <a:spcPts val="1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The service provided (e.g., screen </a:t>
            </a:r>
          </a:p>
          <a:p>
            <a:pPr marL="73152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and brief intervention); </a:t>
            </a:r>
          </a:p>
          <a:p>
            <a:pPr marL="45720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The name of the screening and/or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assessment tool and scores; and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a referral to an alcohol or SUD </a:t>
            </a:r>
          </a:p>
          <a:p>
            <a:pPr marL="731520" marR="0" indent="0" algn="l">
              <a:lnSpc>
                <a:spcPts val="2000"/>
              </a:lnSpc>
              <a:spcBef>
                <a:spcPts val="415"/>
              </a:spcBef>
              <a:spcAft>
                <a:spcPts val="285"/>
              </a:spcAft>
              <a:tabLst>
                <a:tab pos="3246120" algn="l"/>
              </a:tabLs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program was made </a:t>
            </a:r>
            <a:r>
              <a:rPr lang="en-US" sz="1200" spc="-5">
                <a:solidFill>
                  <a:srgbClr val="858585"/>
                </a:solidFill>
                <a:latin typeface="Segoe UI" panose="02020603050405020304" pitchFamily="2"/>
              </a:rPr>
              <a:t>22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2200"/>
              </a:lnSpc>
              <a:spcAft>
                <a:spcPts val="52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6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Initial Health Appointment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61415"/>
            <a:ext cx="12192000" cy="96901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Previously called the “Initial Health Assessment (IHA),” the Initial Health Appointment (IHA) is a Medi-Cal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managed care requirement for adults and children to ensure new members receive a comprehensive assessment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79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by a primary care provider.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89065"/>
            <a:ext cx="1219200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96570" y="2279650"/>
            <a:ext cx="10826750" cy="2552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The IHA consists of a history of the member’s physical and behavioral health, identification of risks,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assessment of need for preventive screens or services and health education, and the diagnosis and plan for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 of any diseases </a:t>
            </a:r>
          </a:p>
          <a:p>
            <a:pPr marL="0" marR="0" indent="0" algn="l">
              <a:lnSpc>
                <a:spcPts val="1900"/>
              </a:lnSpc>
              <a:spcBef>
                <a:spcPts val="1485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conduct the IHA within </a:t>
            </a:r>
            <a:r>
              <a:rPr lang="en-US" sz="1650" b="1" spc="-10">
                <a:solidFill>
                  <a:srgbClr val="000000"/>
                </a:solidFill>
                <a:latin typeface="Segoe UI" panose="02020603050405020304" pitchFamily="2"/>
              </a:rPr>
              <a:t>120 days of a child’s enrollment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in a managed care plan (or within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BF/AAP Periodicity Schedule timeline for children ages 18 months or younger, </a:t>
            </a:r>
            <a:r>
              <a:rPr lang="en-US" sz="1650" b="1" spc="-20">
                <a:solidFill>
                  <a:srgbClr val="000000"/>
                </a:solidFill>
                <a:latin typeface="Segoe UI" panose="02020603050405020304" pitchFamily="2"/>
              </a:rPr>
              <a:t>whichever is sooner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  <a:p>
            <a:pPr marL="457200" marR="0" indent="274320" algn="l">
              <a:lnSpc>
                <a:spcPts val="22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If the first 120 days of a child’s enrollment in a managed care plan falls within the timing of a child’s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Schedule, the child’s well-child visit will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serve as the IHA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96570" y="4866005"/>
            <a:ext cx="10391140" cy="161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45720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IHA cannot be delayed beyond the first 120 days of a child’s initial enrollment in order to coincide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with a scheduled well-child visit according to the BF/AAP Periodicity Schedule that is later than 120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days from enrollment; an earlier, separate IHA will be indicated in this case </a:t>
            </a:r>
          </a:p>
          <a:p>
            <a:pPr marL="0" marR="0" indent="0" algn="l">
              <a:lnSpc>
                <a:spcPts val="2000"/>
              </a:lnSpc>
              <a:spcBef>
                <a:spcPts val="132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Each managed care plans’ processes and policies are different, but managed care plans should support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in helping to schedule an appointment to conduct the IHA within the required time period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0805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22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As Needed Screenings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8559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While regular (periodic) screenings are required, additional screenings must be done any time when medically </a:t>
            </a:r>
          </a:p>
          <a:p>
            <a:pPr marL="0" marR="0" indent="0" algn="ctr">
              <a:lnSpc>
                <a:spcPts val="14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necessary to assess diagnoses between regularly scheduled screenings. These as needed screenings are called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“interperiodic screenings.”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16040"/>
            <a:ext cx="12192000" cy="187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78130" y="2096770"/>
            <a:ext cx="11309985" cy="766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246888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 As needed screenings </a:t>
            </a:r>
            <a:r>
              <a:rPr lang="en-US" sz="1950" b="1" spc="-20">
                <a:solidFill>
                  <a:srgbClr val="000000"/>
                </a:solidFill>
                <a:latin typeface="Segoe UI" panose="02020603050405020304" pitchFamily="2"/>
              </a:rPr>
              <a:t>may not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be limited in number nor require prior </a:t>
            </a:r>
          </a:p>
          <a:p>
            <a:pPr marL="2788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authorization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20455" y="15875"/>
            <a:ext cx="92011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93975" y="15875"/>
            <a:ext cx="95059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38730" y="324485"/>
            <a:ext cx="7007860" cy="666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As Needed Screenings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55975" y="1280795"/>
            <a:ext cx="538289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Examples of As Needed Screenings (not limited to):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43710" y="1972945"/>
            <a:ext cx="229489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receiving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foster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074150" y="1969770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perinatal problems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receives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419090" y="1830070"/>
            <a:ext cx="2295525" cy="140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joining a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sports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team or camp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 pre-participation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history and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physical examination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816735" y="3408680"/>
            <a:ext cx="2148840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enrolling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5">
                <a:solidFill>
                  <a:srgbClr val="000000"/>
                </a:solidFill>
                <a:latin typeface="Segoe UI" panose="02020603050405020304" pitchFamily="2"/>
              </a:rPr>
              <a:t>school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receives a pre-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participation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398135" y="3527425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developmental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disability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additional screenings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030970" y="3417570"/>
            <a:ext cx="231648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or their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parent/caregiver 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additional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anticipatory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434330" y="4938395"/>
            <a:ext cx="2249805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entering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California as a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refugee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25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80760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9175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88825" cy="142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206240" marR="0" indent="0" algn="l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Diagnostic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133215" y="1786255"/>
            <a:ext cx="3962400" cy="1953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When diagnostic and/or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are indicated as a result of 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screening, providers must take all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reasonable steps, including follow-up,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ensure enrollees receive medically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necessary diagnostics and treatment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no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later than 60 days after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9855" y="3640455"/>
            <a:ext cx="3752215" cy="2580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Screening Services </a:t>
            </a:r>
          </a:p>
          <a:p>
            <a:pPr marL="0" marR="0" indent="0" algn="ctr">
              <a:lnSpc>
                <a:spcPts val="2400"/>
              </a:lnSpc>
              <a:spcBef>
                <a:spcPts val="2185"/>
              </a:spcBef>
              <a:spcAft>
                <a:spcPts val="540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Screenings are designed to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identify health and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developmental issues as early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as possible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317865" y="3628390"/>
            <a:ext cx="3752215" cy="259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Diagnostic Services  </a:t>
            </a:r>
          </a:p>
          <a:p>
            <a:pPr marL="182880" marR="0" indent="0" algn="ctr">
              <a:lnSpc>
                <a:spcPts val="2400"/>
              </a:lnSpc>
              <a:spcBef>
                <a:spcPts val="5065"/>
              </a:spcBef>
              <a:spcAft>
                <a:spcPts val="5015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 child’s diagnosis may be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provided by a physician or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other qualified practitioner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038205" y="6221095"/>
            <a:ext cx="279400" cy="382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26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2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7660" rIns="0" bIns="0" anchor="t"/>
          <a:lstStyle/>
          <a:p>
            <a:pPr marL="0" marR="0" indent="0" algn="ctr">
              <a:lnSpc>
                <a:spcPts val="5200"/>
              </a:lnSpc>
              <a:spcAft>
                <a:spcPts val="141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27810"/>
            <a:ext cx="12192000" cy="4867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15087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Medi-Cal for Kids &amp; Teens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defines medical necessity broader for children and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youth enrolled in Medi-Cal compared to adults.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If a service is medically necessary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and is included within any of the mandatory or optional categories of Medicaid-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services listed in Section 1905(a) of the Social Security Act, then it must be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to the child, even if the service is not included in the Medi-Cal State Plan. </a:t>
            </a:r>
          </a:p>
          <a:p>
            <a:pPr marL="1508760" marR="0" indent="0" algn="l"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95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 Under Medi-Cal for Kids &amp; Teens, medical necessity is defined under federal and </a:t>
            </a:r>
          </a:p>
          <a:p>
            <a:pPr marL="1508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state requirements as services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correcting or ameliorating conditions, defects, and </a:t>
            </a:r>
          </a:p>
          <a:p>
            <a:pPr marL="1508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physical and mental illnesses. </a:t>
            </a:r>
          </a:p>
          <a:p>
            <a:pPr marL="1508760" marR="0" indent="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 A service need not cure a condition 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in order to be covered under Medi-Cal for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Kids &amp; Teens. Services that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maintain (by preventing a condition from worsening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or preventing additional health problems) or improve a child’s condition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385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because they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“ameliorate”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 condition.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495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27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/>
          <a:lstStyle/>
          <a:p>
            <a:pPr marL="0" marR="0" indent="0" algn="ctr">
              <a:lnSpc>
                <a:spcPts val="5200"/>
              </a:lnSpc>
              <a:spcAft>
                <a:spcPts val="26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35025" y="2120900"/>
            <a:ext cx="986028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2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Providers play a significant role in medical necessity determinations, as they are responsible for </a:t>
            </a:r>
          </a:p>
          <a:p>
            <a:pPr marL="0" marR="0" indent="0" algn="l">
              <a:lnSpc>
                <a:spcPts val="21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justifying why a service is medically necessary for a child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to their contracted managed care plan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50265" y="5482590"/>
            <a:ext cx="9555480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California’s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not use a definition of medical necessity that is more </a:t>
            </a:r>
          </a:p>
          <a:p>
            <a:pPr marL="0" marR="0" indent="0" algn="l">
              <a:lnSpc>
                <a:spcPts val="2200"/>
              </a:lnSpc>
              <a:spcBef>
                <a:spcPts val="360"/>
              </a:spcBef>
              <a:spcAft>
                <a:spcPts val="14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restrictive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than the federal definition, which is the same definition as in California law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56615" y="1200150"/>
            <a:ext cx="10384155" cy="716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30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Medical necessity must be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determined on a case-by-case, individual basis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consider all aspects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of the child’s needs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2330" y="3275330"/>
            <a:ext cx="10491470" cy="202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DHCS and its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require prior authorization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 order to safeguard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against unnecessary use of services </a:t>
            </a:r>
          </a:p>
          <a:p>
            <a:pPr marL="457200" marR="0" indent="274320" algn="l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Prior authorization 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cannot delay or deny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medically necessary services </a:t>
            </a:r>
          </a:p>
          <a:p>
            <a:pPr marL="45720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Limits based on a monetary cap or budgetary constraints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may not be imposed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; for example, if it is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medically necessary for a child to have 20 hours per week of private duty nursing, then the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plan cannot limit the service to 10 hours per week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101070" y="6412865"/>
            <a:ext cx="1524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95">
                <a:solidFill>
                  <a:srgbClr val="858585"/>
                </a:solidFill>
                <a:latin typeface="Segoe UI" panose="02020603050405020304" pitchFamily="2"/>
              </a:rPr>
              <a:t>28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8720" y="365760"/>
            <a:ext cx="9652000" cy="1014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8765" rIns="0" bIns="0" anchor="t"/>
          <a:lstStyle/>
          <a:p>
            <a:pPr marL="0" marR="0" indent="0" algn="ctr">
              <a:lnSpc>
                <a:spcPts val="5200"/>
              </a:lnSpc>
              <a:spcAft>
                <a:spcPts val="57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8720" y="1380490"/>
            <a:ext cx="9652000" cy="710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3145"/>
              </a:spcAft>
            </a:pPr>
            <a:r>
              <a:rPr lang="en-US" sz="2400" b="1" i="1" spc="-30">
                <a:solidFill>
                  <a:srgbClr val="000000"/>
                </a:solidFill>
                <a:latin typeface="Segoe UI" panose="02020603050405020304" pitchFamily="2"/>
              </a:rPr>
              <a:t>What is a medically necessary service per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68170" y="2091055"/>
            <a:ext cx="8702040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8732520" algn="r"/>
              </a:tabLst>
            </a:pPr>
            <a:r>
              <a:rPr lang="en-US" sz="2000" b="1" spc="0">
                <a:solidFill>
                  <a:srgbClr val="FFFFFF"/>
                </a:solidFill>
                <a:latin typeface="Segoe UI" panose="02020603050405020304" pitchFamily="2"/>
              </a:rPr>
              <a:t>Medically Necessary Not Medically Necessary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1920" y="2551430"/>
            <a:ext cx="5852160" cy="283464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reasonable, appropriate, and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method to correct, maintain, or ameliorate the child’s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needs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in accordance with current medical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standards or practices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Service’s scope (e.g., number of hours of skilled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nursing care) is sufficient to address 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necessary to ensure for a safe environment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66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the child to ameliorate a given condition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17920" y="2551430"/>
            <a:ext cx="5852160" cy="2834640"/>
          </a:xfrm>
          <a:prstGeom prst="rect">
            <a:avLst/>
          </a:prstGeom>
          <a:solidFill>
            <a:srgbClr val="EEEEEE"/>
          </a:solidFill>
          <a:ln w="36830" cmpd="dbl">
            <a:solidFill>
              <a:srgbClr val="2C6D8D"/>
            </a:solidFill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experimental or investigational (considered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on a case-by-case basis) </a:t>
            </a:r>
          </a:p>
          <a:p>
            <a:pPr marL="91440" marR="0" indent="0" algn="l">
              <a:lnSpc>
                <a:spcPts val="2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primarily for caregiver convenience (e.g.,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DME duplicated to be provided at divorced parents’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homes) </a:t>
            </a:r>
          </a:p>
          <a:p>
            <a:pPr marL="91440" marR="0" indent="0" algn="l">
              <a:lnSpc>
                <a:spcPts val="2000"/>
              </a:lnSpc>
              <a:spcBef>
                <a:spcPts val="1130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more expensive than an equally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less expensive, available service; however, cost is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not a basis for determining a service should not be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16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6483350"/>
            <a:ext cx="12192000" cy="209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0996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29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93775" y="1485900"/>
            <a:ext cx="10225405" cy="4884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>
            <a:normAutofit fontScale="95000"/>
          </a:bodyPr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500" spc="10">
                <a:solidFill>
                  <a:srgbClr val="FFFFFF"/>
                </a:solidFill>
                <a:latin typeface="Segoe UI" panose="02020603050405020304" pitchFamily="2"/>
              </a:rPr>
              <a:t>Federal law enacted in 1967 established </a:t>
            </a:r>
            <a:r>
              <a:rPr lang="en-US" sz="3500" b="1" spc="10">
                <a:solidFill>
                  <a:srgbClr val="FFFFFF"/>
                </a:solidFill>
                <a:latin typeface="Segoe UI" panose="02020603050405020304" pitchFamily="2"/>
              </a:rPr>
              <a:t>Early and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20">
                <a:solidFill>
                  <a:srgbClr val="FFFFFF"/>
                </a:solidFill>
                <a:latin typeface="Segoe UI" panose="02020603050405020304" pitchFamily="2"/>
              </a:rPr>
              <a:t>Periodic Screening, Diagnostic and Treatment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15">
                <a:solidFill>
                  <a:srgbClr val="FFFFFF"/>
                </a:solidFill>
                <a:latin typeface="Segoe UI" panose="02020603050405020304" pitchFamily="2"/>
              </a:rPr>
              <a:t>(EPSDT), </a:t>
            </a:r>
            <a:r>
              <a:rPr lang="en-US" sz="3500" spc="15">
                <a:solidFill>
                  <a:srgbClr val="FFFFFF"/>
                </a:solidFill>
                <a:latin typeface="Segoe UI" panose="02020603050405020304" pitchFamily="2"/>
              </a:rPr>
              <a:t>which guarantees all medically necessary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services to children and youth under age 21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enrolled in Medi-Cal. As of 2023, California refers to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-40">
                <a:solidFill>
                  <a:srgbClr val="FFFFFF"/>
                </a:solidFill>
                <a:latin typeface="Segoe UI" panose="02020603050405020304" pitchFamily="2"/>
              </a:rPr>
              <a:t>EPSDT as </a:t>
            </a:r>
          </a:p>
          <a:p>
            <a:pPr marL="0" marR="0" indent="0" algn="ctr">
              <a:lnSpc>
                <a:spcPts val="7800"/>
              </a:lnSpc>
              <a:spcBef>
                <a:spcPts val="335"/>
              </a:spcBef>
              <a:spcAft>
                <a:spcPts val="4040"/>
              </a:spcAft>
            </a:pPr>
            <a:r>
              <a:rPr lang="en-US" sz="5900" b="1" spc="1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05408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5950" y="365760"/>
            <a:ext cx="10464800" cy="1212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9390" rIns="0" bIns="0" anchor="t"/>
          <a:lstStyle/>
          <a:p>
            <a:pPr marL="0" marR="0" indent="0" algn="ctr">
              <a:lnSpc>
                <a:spcPts val="5100"/>
              </a:lnSpc>
              <a:spcAft>
                <a:spcPts val="280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Second Opinions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22750" y="1578610"/>
            <a:ext cx="6829425" cy="4337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418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If a provider requests a service for a child that is </a:t>
            </a:r>
          </a:p>
          <a:p>
            <a:pPr marL="365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-3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by the managed care plan, then the provider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can request a </a:t>
            </a:r>
            <a:r>
              <a:rPr lang="en-US" sz="2150" b="1" spc="-50">
                <a:solidFill>
                  <a:srgbClr val="000000"/>
                </a:solidFill>
                <a:latin typeface="Segoe UI" panose="02020603050405020304" pitchFamily="2"/>
              </a:rPr>
              <a:t>second opinion </a:t>
            </a: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from a qualified health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5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0" marR="0" indent="0" algn="l">
              <a:lnSpc>
                <a:spcPts val="2500"/>
              </a:lnSpc>
              <a:spcBef>
                <a:spcPts val="1365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2150" u="sng" spc="-20">
                <a:solidFill>
                  <a:srgbClr val="000000"/>
                </a:solidFill>
                <a:latin typeface="Segoe UI" panose="02020603050405020304" pitchFamily="2"/>
              </a:rPr>
              <a:t>must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permit second opinions </a:t>
            </a:r>
          </a:p>
          <a:p>
            <a:pPr marL="3657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through their </a:t>
            </a:r>
            <a:r>
              <a:rPr lang="en-US" sz="2150" b="1" spc="-35">
                <a:solidFill>
                  <a:srgbClr val="000000"/>
                </a:solidFill>
                <a:latin typeface="Segoe UI" panose="02020603050405020304" pitchFamily="2"/>
              </a:rPr>
              <a:t>Utilization Management Program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0">
                <a:solidFill>
                  <a:srgbClr val="000000"/>
                </a:solidFill>
                <a:latin typeface="Segoe UI" panose="02020603050405020304" pitchFamily="2"/>
              </a:rPr>
              <a:t>that ensures appropriate processes are used to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review and approve the provision of medically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necessary covered services in Medi-Cal Managed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3355"/>
              </a:spcAft>
            </a:pPr>
            <a:r>
              <a:rPr lang="en-US" sz="2150" spc="-5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80750" y="6395085"/>
            <a:ext cx="23241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30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69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2743200" marR="0" indent="0" algn="l">
              <a:lnSpc>
                <a:spcPts val="4500"/>
              </a:lnSpc>
              <a:spcBef>
                <a:spcPts val="0"/>
              </a:spcBef>
              <a:spcAft>
                <a:spcPts val="7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Occupational Therapy Example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583680"/>
            <a:ext cx="12192000" cy="172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61288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31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16586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03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School-Based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40410" y="1750060"/>
            <a:ext cx="10506710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1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Medi-Cal-enrolled children and youth under age 21 can receive the following Medi-Cal covered services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from schools: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82370" y="2446020"/>
            <a:ext cx="4170045" cy="2632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Nutritional assessments and counseling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Vision assessments and screenings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Physical, respiratory, occupational,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speech- language therapy </a:t>
            </a:r>
          </a:p>
          <a:p>
            <a:pPr marL="0" marR="0" indent="274320" algn="l">
              <a:lnSpc>
                <a:spcPts val="22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Audiology assessment, treatments,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hearing screening tests </a:t>
            </a:r>
          </a:p>
          <a:p>
            <a:pPr marL="0" marR="0" indent="274320" algn="l">
              <a:lnSpc>
                <a:spcPts val="21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Psychology and counseling services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psychosocial assessments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610985" y="2446020"/>
            <a:ext cx="3987165" cy="3040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2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Orientation and mobility services </a:t>
            </a:r>
          </a:p>
          <a:p>
            <a:pPr marL="0" marR="0" indent="274320" algn="l">
              <a:lnSpc>
                <a:spcPts val="2200"/>
              </a:lnSpc>
              <a:spcBef>
                <a:spcPts val="73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Developmental assessments </a:t>
            </a:r>
          </a:p>
          <a:p>
            <a:pPr marL="0" marR="0" indent="274320" algn="l">
              <a:lnSpc>
                <a:spcPts val="2200"/>
              </a:lnSpc>
              <a:spcBef>
                <a:spcPts val="9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Specialized medical transportation </a:t>
            </a:r>
          </a:p>
          <a:p>
            <a:pPr marL="0" marR="0" indent="274320" algn="l">
              <a:lnSpc>
                <a:spcPts val="22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education and anticipatory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  <a:p>
            <a:pPr marL="0" marR="0" indent="274320" algn="l">
              <a:lnSpc>
                <a:spcPts val="2200"/>
              </a:lnSpc>
              <a:spcBef>
                <a:spcPts val="9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School health aide services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(administration of specialized physical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care services and assistance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2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Activities of Daily Living)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103610" y="6395085"/>
            <a:ext cx="14986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105">
                <a:solidFill>
                  <a:srgbClr val="858585"/>
                </a:solidFill>
                <a:latin typeface="Segoe UI" panose="02020603050405020304" pitchFamily="2"/>
              </a:rPr>
              <a:t>32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35610" y="365760"/>
            <a:ext cx="11074400" cy="1341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Out-Of-State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33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9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0370" y="365760"/>
            <a:ext cx="11070590" cy="1090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Telehealth Modality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7559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86385" y="1542415"/>
            <a:ext cx="10375265" cy="4912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Medi-Cal covered benefits or services may be provided via telehealth if: </a:t>
            </a:r>
          </a:p>
          <a:p>
            <a:pPr marL="45720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treating provider believes the benefits or services are clinically appropriate to deliver via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telehealth; </a:t>
            </a:r>
          </a:p>
          <a:p>
            <a:pPr marL="457200" marR="0" indent="274320" algn="l">
              <a:lnSpc>
                <a:spcPts val="22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procedural definition and components of CPT or HCPCS codes and </a:t>
            </a:r>
          </a:p>
          <a:p>
            <a:pPr marL="73152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 Cal provider manual guidelines;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457200" marR="0" indent="27432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all laws regarding confidentiality and a patient’s right to their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medical information </a:t>
            </a:r>
          </a:p>
          <a:p>
            <a:pPr marL="0" marR="0" indent="0" algn="l">
              <a:lnSpc>
                <a:spcPts val="2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Benefits or services may be delivered via synchronous video, synchronous audio-only, or asynchronous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store and forward, so long as those services meet the standard of care and billing code requirements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that apply to in-person service. Include the following modifiers when billing for services delivered via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telehealth: </a:t>
            </a:r>
          </a:p>
          <a:p>
            <a:pPr marL="457200" marR="0" indent="274320" algn="l">
              <a:lnSpc>
                <a:spcPts val="22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Synchronous video: 95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Synchronous audio-only: 93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Asynchronous store and forward: GQ </a:t>
            </a:r>
          </a:p>
          <a:p>
            <a:pPr marL="0" marR="0" indent="0" algn="l">
              <a:lnSpc>
                <a:spcPts val="2200"/>
              </a:lnSpc>
              <a:spcBef>
                <a:spcPts val="850"/>
              </a:spcBef>
              <a:spcAft>
                <a:spcPts val="57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 enrolled children or youth may request or decline delivery of services via telehealth modality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3195" y="365760"/>
            <a:ext cx="11875135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27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(1 of 2)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607040" y="2121535"/>
            <a:ext cx="1280160" cy="3434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Providers can </a:t>
            </a:r>
          </a:p>
          <a:p>
            <a:pPr marL="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direct families </a:t>
            </a:r>
          </a:p>
          <a:p>
            <a:pPr marL="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30">
                <a:solidFill>
                  <a:srgbClr val="000000"/>
                </a:solidFill>
                <a:latin typeface="Segoe UI" panose="02020603050405020304" pitchFamily="2"/>
              </a:rPr>
              <a:t>to the</a:t>
            </a: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Cal Member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Help Line at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5">
                <a:solidFill>
                  <a:srgbClr val="1F487C"/>
                </a:solidFill>
                <a:latin typeface="Segoe UI" panose="02020603050405020304" pitchFamily="2"/>
              </a:rPr>
              <a:t>1-800-541-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1F487C"/>
                </a:solidFill>
                <a:latin typeface="Segoe UI" panose="02020603050405020304" pitchFamily="2"/>
              </a:rPr>
              <a:t>5555 or their </a:t>
            </a:r>
          </a:p>
          <a:p>
            <a:pPr marL="228600" marR="0" indent="0" algn="l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0">
                <a:solidFill>
                  <a:srgbClr val="1F487C"/>
                </a:solidFill>
                <a:latin typeface="Segoe UI" panose="02020603050405020304" pitchFamily="2"/>
              </a:rPr>
              <a:t>Medi-Cal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30">
                <a:solidFill>
                  <a:srgbClr val="1F487C"/>
                </a:solidFill>
                <a:latin typeface="Segoe UI" panose="02020603050405020304" pitchFamily="2"/>
              </a:rPr>
              <a:t>Managed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1F487C"/>
                </a:solidFill>
                <a:latin typeface="Segoe UI" panose="02020603050405020304" pitchFamily="2"/>
              </a:rPr>
              <a:t>Care Plan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 for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5">
                <a:solidFill>
                  <a:srgbClr val="000000"/>
                </a:solidFill>
                <a:latin typeface="Segoe UI" panose="02020603050405020304" pitchFamily="2"/>
              </a:rPr>
              <a:t>help accessing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182880" marR="0" indent="0" algn="l">
              <a:lnSpc>
                <a:spcPts val="18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and travel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supports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6924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35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85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60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1115" y="1073150"/>
            <a:ext cx="12066270" cy="4556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3210" rIns="0" bIns="0" anchor="t"/>
          <a:lstStyle/>
          <a:p>
            <a:pPr marL="8229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Language Assistance </a:t>
            </a:r>
          </a:p>
          <a:p>
            <a:pPr marL="822960" marR="0" indent="0" algn="l">
              <a:lnSpc>
                <a:spcPts val="2000"/>
              </a:lnSpc>
              <a:spcBef>
                <a:spcPts val="51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Managed care plans must provide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oral interpretation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for any non-English speaking family or child/youth, free of charge, at </a:t>
            </a:r>
          </a:p>
          <a:p>
            <a:pPr marL="1143000" marR="0" indent="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all medical encounters (such as an outpatient visit) and certain non-medical encounters (such as </a:t>
            </a:r>
          </a:p>
          <a:p>
            <a:pPr marL="11430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scheduling appointments)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b="1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Sign language interpreter services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must also be provided during all medical and certain non-medical encounters </a:t>
            </a:r>
          </a:p>
          <a:p>
            <a:pPr marL="8229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Managed care plans must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translate the member handbook and provider directory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into prevalent non-English </a:t>
            </a:r>
          </a:p>
          <a:p>
            <a:pPr marL="1143000" marR="0" indent="0" algn="l">
              <a:lnSpc>
                <a:spcPts val="20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when at least 3,000 or 5% of the managed care plan’s members speak a non-English language,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whichever is lower </a:t>
            </a:r>
          </a:p>
          <a:p>
            <a:pPr marL="1280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 The provider directory must include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cultural and linguistic capabilities of each provider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, including </a:t>
            </a:r>
          </a:p>
          <a:p>
            <a:pPr marL="1554480" marR="0" indent="0" algn="l">
              <a:lnSpc>
                <a:spcPts val="18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(including ASL) offered by the provider or a skilled medical interpreter at the provider’s office, or access to </a:t>
            </a:r>
          </a:p>
          <a:p>
            <a:pPr marL="155448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language line interpreters </a:t>
            </a:r>
          </a:p>
          <a:p>
            <a:pPr marL="12801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60020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Families, children and youth, and providers can call the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Office of Civil Rights at (916)-440-7370, 711 (California </a:t>
            </a:r>
          </a:p>
          <a:p>
            <a:pPr marL="1554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State Relay) or the Medi-Cal Member Help Line at 1-800-541-5555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for assistance accessing language services </a:t>
            </a:r>
          </a:p>
          <a:p>
            <a:pPr marL="822960" marR="0" indent="0" algn="l">
              <a:lnSpc>
                <a:spcPts val="2000"/>
              </a:lnSpc>
              <a:spcBef>
                <a:spcPts val="985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alternative formats of the member handbook; provider directory; and </a:t>
            </a:r>
          </a:p>
          <a:p>
            <a:pPr marL="1143000" marR="0" indent="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dental, termination, and appeal notices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such as braille, audio format, large print (no less than 20-point Arial font),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36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and accessible electronic format (e.g., data CD)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115" y="5647690"/>
            <a:ext cx="12066270" cy="94234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Appointment Scheduling Assistance </a:t>
            </a:r>
          </a:p>
          <a:p>
            <a:pPr marL="822960" marR="0" indent="0" algn="l">
              <a:lnSpc>
                <a:spcPts val="1800"/>
              </a:lnSpc>
              <a:spcBef>
                <a:spcPts val="1170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 Providers must offer and provide, as requested, assistance with scheduling appointments for Medi-Cal for Kids &amp; </a:t>
            </a:r>
          </a:p>
          <a:p>
            <a:pPr marL="11430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Teens services </a:t>
            </a:r>
          </a:p>
          <a:p>
            <a:pPr marL="1101852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u="sng" spc="0">
                <a:solidFill>
                  <a:srgbClr val="858585"/>
                </a:solidFill>
                <a:latin typeface="Segoe UI" panose="02020603050405020304" pitchFamily="2"/>
              </a:rPr>
              <a:t>36</a:t>
            </a:r>
            <a:r>
              <a:rPr lang="en-US" sz="100" spc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ctr">
              <a:lnSpc>
                <a:spcPts val="1900"/>
              </a:lnSpc>
              <a:spcAft>
                <a:spcPts val="45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07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Informing Families of 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72895"/>
            <a:ext cx="12192000" cy="107251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034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play an important role in communicating about Medi-Cal for Kids &amp; Teens to children and families. A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combination of face-to-face, oral, and written communication is recommended. Providers must inform all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116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eligible families of the services available to them under Medi-Cal for Kids &amp; Teens, including: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02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381635" rIns="0" bIns="0" anchor="t"/>
          <a:lstStyle/>
          <a:p>
            <a:pPr marL="274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of preventive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350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health and dental care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025" y="4212590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Need for prompt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diagnosis of suspected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defects, illnesses, diseases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other conditions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5023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Tips and information for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choosing a health or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dental care provider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150235" y="4212590"/>
            <a:ext cx="2755265" cy="133477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Availability of treatment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problems diagnose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335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during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2554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Nature and scope of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and dental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5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25540" y="4187825"/>
            <a:ext cx="2755265" cy="106362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Referrals to other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for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not offered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31291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Appointment scheduling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transportation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assistance availability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312910" y="4187825"/>
            <a:ext cx="2755265" cy="137477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890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Ability to ask for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 services, even if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services were initially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75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754370"/>
            <a:ext cx="12066905" cy="935990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DHCS and its managed care plans must identify children that are underutilizing Medi-Cal for Kids &amp; Teens screenings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preventive services and ensure outreach to these children </a:t>
            </a:r>
          </a:p>
          <a:p>
            <a:pPr marL="11155680" marR="0" indent="0" algn="l">
              <a:lnSpc>
                <a:spcPts val="900"/>
              </a:lnSpc>
              <a:spcBef>
                <a:spcPts val="0"/>
              </a:spcBef>
              <a:spcAft>
                <a:spcPts val="445"/>
              </a:spcAft>
            </a:pPr>
            <a:r>
              <a:rPr lang="en-US" sz="1000" spc="-100" baseline="30000">
                <a:solidFill>
                  <a:srgbClr val="858585"/>
                </a:solidFill>
                <a:latin typeface="Segoe UI" panose="02020603050405020304" pitchFamily="2"/>
              </a:rPr>
              <a:t>37</a:t>
            </a:r>
            <a:r>
              <a:rPr lang="en-US" sz="100" spc="-10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  <a:p>
            <a:pPr marL="1110996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-130">
                <a:solidFill>
                  <a:srgbClr val="858585"/>
                </a:solidFill>
                <a:latin typeface="Segoe UI" panose="02020603050405020304" pitchFamily="2"/>
              </a:rPr>
              <a:t>37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7EDE0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6F798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85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Enrollee Brochures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0975"/>
            <a:ext cx="12192000" cy="101790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83185" rIns="0" bIns="0" anchor="t"/>
          <a:lstStyle/>
          <a:p>
            <a:pPr marL="5943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brochures for children and families enrolled in Medi-Cal to increase knowledge and </a:t>
            </a:r>
          </a:p>
          <a:p>
            <a:pPr marL="5943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awareness of Medi-Cal for Kids &amp; Teens. There are two brochures: (1) children ages 11 and under and (2)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88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children and youth ages 12 through 20).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1280" y="6395085"/>
            <a:ext cx="1206690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97280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B8991"/>
                </a:solidFill>
                <a:latin typeface="Segoe UI" panose="02020603050405020304" pitchFamily="2"/>
              </a:rPr>
              <a:t>38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A7D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1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Your Medi-Cal Rights Letter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7650"/>
            <a:ext cx="12192000" cy="9512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a letter for children and families enrolled in Medi-Cal outlining their rights in accessing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9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for Kids &amp; Teens, as well as what to do when care is denied, delayed, reduced, or stopped.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94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Millions of Children in Medi-Cal Are Not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34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Receiving Preventative Health 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86585"/>
            <a:ext cx="12192000" cy="1188720"/>
          </a:xfrm>
          <a:prstGeom prst="rect">
            <a:avLst/>
          </a:prstGeom>
          <a:solidFill>
            <a:srgbClr val="2C6D8D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In 2019, the California State Auditor released a report highlighting the low rates of children’s preventative health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services in Medi-Cal. A follow-up audit in 2022 underscored that millions of Medi-Cal-enrolled children are still not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receiving preventative services. In response, the Department of Health Care Services (DHCS) committed to developing a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standardized provider training on Medi-Cal for Kids &amp; Teens.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79830" y="3229610"/>
            <a:ext cx="3566160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30">
                <a:solidFill>
                  <a:srgbClr val="FFFFFF"/>
                </a:solidFill>
                <a:latin typeface="Calibri" panose="02020603050405020304" pitchFamily="2"/>
              </a:rPr>
              <a:t>The 2019 California State Audit found: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36575" y="3698240"/>
            <a:ext cx="463296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50">
                <a:solidFill>
                  <a:srgbClr val="000000"/>
                </a:solidFill>
                <a:latin typeface="Segoe UI" panose="02020603050405020304" pitchFamily="2"/>
              </a:rPr>
              <a:t>2.4 million children enrolled in Medi-Cal </a:t>
            </a:r>
          </a:p>
          <a:p>
            <a:pPr marL="2743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did not receive required preventive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services – roughly half of all children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under age 21 in Medi-Cal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50280" y="3698240"/>
            <a:ext cx="509651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Pre-pandemic, California ranked 40th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nationwide for utilization of children’s </a:t>
            </a:r>
          </a:p>
          <a:p>
            <a:pPr marL="27432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40">
                <a:solidFill>
                  <a:srgbClr val="000000"/>
                </a:solidFill>
                <a:latin typeface="Segoe UI" panose="02020603050405020304" pitchFamily="2"/>
              </a:rPr>
              <a:t>preventive services, or 10 percentage points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below the national average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57530" y="5029835"/>
            <a:ext cx="1037844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Since the COVID-19 pandemic, California’s preventive services utilization has continued to decline: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450080" y="5605780"/>
            <a:ext cx="3444240" cy="572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22% of children under the age of 3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received a developmental screening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63880" y="5612130"/>
            <a:ext cx="3532505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5">
                <a:solidFill>
                  <a:srgbClr val="000000"/>
                </a:solidFill>
                <a:latin typeface="Segoe UI" panose="02020603050405020304" pitchFamily="2"/>
              </a:rPr>
              <a:t>1 in 2 children ages 12 – 21 received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at least one annual well-care visit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248015" y="5612130"/>
            <a:ext cx="3386455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Less than half of children at age 13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were fully immunized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033760" y="6370320"/>
            <a:ext cx="20129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86410" y="365760"/>
            <a:ext cx="109728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5200"/>
              </a:lnSpc>
              <a:spcAft>
                <a:spcPts val="52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86410" y="1161415"/>
            <a:ext cx="10972800" cy="5233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985" rIns="0" bIns="0" anchor="t"/>
          <a:lstStyle/>
          <a:p>
            <a:pPr marL="18288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Can maternal depression screenings be provided during an infant’s well-child visit? </a:t>
            </a:r>
          </a:p>
          <a:p>
            <a:pPr marL="182880" marR="0" indent="0" algn="l">
              <a:lnSpc>
                <a:spcPts val="2500"/>
              </a:lnSpc>
              <a:spcBef>
                <a:spcPts val="384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Can providers support children and families in obtaining transportation to a medical appointment?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 child with a developmental disability needs additional screenings outside of the Medi-Cal for Kids &amp;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Teens Periodicity Schedule. Are these additional screenings covered by Medi-Cal? </a:t>
            </a:r>
          </a:p>
          <a:p>
            <a:pPr marL="182880" marR="0" indent="0" algn="l">
              <a:lnSpc>
                <a:spcPts val="2500"/>
              </a:lnSpc>
              <a:spcBef>
                <a:spcPts val="425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If a child breaks their glasses, can they get a new pair?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If a child needs 10 hours of home health services but their Medi-Cal managed care plan only approved 8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hours, how can the provider get the decision reviewed? </a:t>
            </a:r>
          </a:p>
          <a:p>
            <a:pPr marL="182880" marR="0" indent="0" algn="l">
              <a:lnSpc>
                <a:spcPts val="2500"/>
              </a:lnSpc>
              <a:spcBef>
                <a:spcPts val="4345"/>
              </a:spcBef>
              <a:spcAft>
                <a:spcPts val="201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What age does Medi-Cal for Kids &amp; Teens apply to – up to age 18 or 21?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86410" y="6395085"/>
            <a:ext cx="10972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11430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40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92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297180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3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185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41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4360" y="365760"/>
            <a:ext cx="10134600" cy="1713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7655" rIns="0" bIns="0" anchor="t"/>
          <a:lstStyle/>
          <a:p>
            <a:pPr marL="0" marR="0" indent="0" algn="ctr">
              <a:lnSpc>
                <a:spcPts val="5200"/>
              </a:lnSpc>
              <a:spcAft>
                <a:spcPts val="6015"/>
              </a:spcAft>
            </a:pPr>
            <a:r>
              <a:rPr lang="en-US" sz="3950" b="1" spc="-100">
                <a:solidFill>
                  <a:srgbClr val="132E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6170" y="2078990"/>
            <a:ext cx="9622790" cy="60960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5">
                <a:solidFill>
                  <a:srgbClr val="000000"/>
                </a:solidFill>
                <a:latin typeface="Segoe UI" panose="02020603050405020304" pitchFamily="2"/>
              </a:rPr>
              <a:t> What are Medi-Cal for Kids &amp; Teens covered mental health services and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SUD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33145" y="3127375"/>
            <a:ext cx="9759950" cy="60642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How non-specialty mental health and specialty mental health differ from </a:t>
            </a:r>
          </a:p>
          <a:p>
            <a:pPr marL="502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each other in Medi-Cal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27430" y="4081145"/>
            <a:ext cx="9156065" cy="16827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Which children are eligible for California Children’s Services (CCS) or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CCS Whole Child Model (WCM) and why </a:t>
            </a:r>
          </a:p>
          <a:p>
            <a:pPr marL="0" marR="0" indent="0" algn="l">
              <a:lnSpc>
                <a:spcPts val="3000"/>
              </a:lnSpc>
              <a:spcBef>
                <a:spcPts val="1890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10">
                <a:solidFill>
                  <a:srgbClr val="000000"/>
                </a:solidFill>
                <a:latin typeface="Segoe UI" panose="02020603050405020304" pitchFamily="2"/>
              </a:rPr>
              <a:t> How children can qualify for Medi-Cal for Kids &amp; Teens covered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skilled nursing 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6395085"/>
            <a:ext cx="11430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46988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42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785"/>
              </a:spcAft>
            </a:pPr>
            <a:r>
              <a:rPr lang="en-US" sz="1750" spc="-60">
                <a:solidFill>
                  <a:srgbClr val="AAAAAA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3525" rIns="0" bIns="0" anchor="t"/>
          <a:lstStyle/>
          <a:p>
            <a:pPr marL="0" marR="0" indent="0" algn="ctr">
              <a:lnSpc>
                <a:spcPts val="49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Mental Health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256030"/>
            <a:ext cx="12192000" cy="9232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3200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mental health services for children and youth under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age 21 enrolled in Medi-Cal. There are two different systems that the State leverages to deliver mental health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services depending on the child and youth’s level of need, including: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94360" y="2584450"/>
            <a:ext cx="4535170" cy="169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22860" indent="0" algn="r">
              <a:lnSpc>
                <a:spcPts val="25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Non-Specialty Mental Health </a:t>
            </a:r>
          </a:p>
          <a:p>
            <a:pPr marL="0" marR="2286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Services (NSMHS) </a:t>
            </a:r>
          </a:p>
          <a:p>
            <a:pPr marL="0" marR="22860" indent="0" algn="l">
              <a:lnSpc>
                <a:spcPts val="29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2400" spc="-7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7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providing medically necessary NSMHS for </a:t>
            </a:r>
          </a:p>
          <a:p>
            <a:pPr marL="0" marR="2286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children and youth under the age of 21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4377690"/>
            <a:ext cx="3980815" cy="706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-8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 NSMHS are </a:t>
            </a:r>
            <a:r>
              <a:rPr lang="en-US" sz="2000" b="1" spc="-100">
                <a:solidFill>
                  <a:srgbClr val="000000"/>
                </a:solidFill>
                <a:latin typeface="Segoe UI" panose="02020603050405020304" pitchFamily="2"/>
              </a:rPr>
              <a:t>“carved in” 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to Medi-Cal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Managed Care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114415" y="2240280"/>
            <a:ext cx="5600700" cy="3654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190" rIns="0" bIns="0" anchor="t"/>
          <a:lstStyle/>
          <a:p>
            <a:pPr marL="70485" marR="24765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Specialty Mental Health Service (SMHS) </a:t>
            </a:r>
          </a:p>
          <a:p>
            <a:pPr marL="70485" marR="24765" indent="0" algn="l">
              <a:lnSpc>
                <a:spcPts val="24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1950" spc="-5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65">
                <a:solidFill>
                  <a:srgbClr val="000000"/>
                </a:solidFill>
                <a:latin typeface="Segoe UI" panose="02020603050405020304" pitchFamily="2"/>
              </a:rPr>
              <a:t> County mental health plans </a:t>
            </a: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70485" marR="24765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providing medically necessary SMHS for children </a:t>
            </a:r>
          </a:p>
          <a:p>
            <a:pPr marL="70485" marR="24765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5">
                <a:solidFill>
                  <a:srgbClr val="000000"/>
                </a:solidFill>
                <a:latin typeface="Segoe UI" panose="02020603050405020304" pitchFamily="2"/>
              </a:rPr>
              <a:t>and youth under the age of 21 </a:t>
            </a:r>
          </a:p>
          <a:p>
            <a:pPr marL="70485" marR="24765" indent="0" algn="ctr">
              <a:lnSpc>
                <a:spcPts val="1900"/>
              </a:lnSpc>
              <a:spcBef>
                <a:spcPts val="885"/>
              </a:spcBef>
              <a:spcAft>
                <a:spcPts val="0"/>
              </a:spcAft>
            </a:pPr>
            <a:r>
              <a:rPr lang="en-US" sz="1950" spc="-40">
                <a:solidFill>
                  <a:srgbClr val="F79546"/>
                </a:solidFill>
                <a:latin typeface="Wingdings" panose="02020603050405020304" pitchFamily="2"/>
              </a:rPr>
              <a:t>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 If a child/youth meets the criteria for SMHS, then </a:t>
            </a:r>
          </a:p>
          <a:p>
            <a:pPr marL="70485" marR="24765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they should be receiving any SMHS from the </a:t>
            </a:r>
          </a:p>
          <a:p>
            <a:pPr marL="756285" marR="24765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5">
                <a:solidFill>
                  <a:srgbClr val="000000"/>
                </a:solidFill>
                <a:latin typeface="Segoe UI" panose="02020603050405020304" pitchFamily="2"/>
              </a:rPr>
              <a:t>mental health plan, except in cases where the No </a:t>
            </a:r>
          </a:p>
          <a:p>
            <a:pPr marL="756285" marR="24765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Wrong Door policy applies (see slide 45)) </a:t>
            </a:r>
          </a:p>
          <a:p>
            <a:pPr marL="70485" marR="24765" indent="0" algn="l">
              <a:lnSpc>
                <a:spcPts val="2200"/>
              </a:lnSpc>
              <a:spcBef>
                <a:spcPts val="2940"/>
              </a:spcBef>
              <a:spcAft>
                <a:spcPts val="2255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SMHS are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“carved out”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of Medi-Cal Managed Care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24330" y="365760"/>
            <a:ext cx="882142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Mental Health Services Screening and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45">
                <a:solidFill>
                  <a:srgbClr val="132E5A"/>
                </a:solidFill>
                <a:latin typeface="Segoe UI" panose="02020603050405020304" pitchFamily="2"/>
              </a:rPr>
              <a:t>Transition Tools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6025" y="1688465"/>
            <a:ext cx="10274935" cy="1493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Providers are NOT required to use the</a:t>
            </a:r>
            <a:r>
              <a:rPr lang="en-US" sz="2150" b="1" u="sng" spc="-35">
                <a:solidFill>
                  <a:srgbClr val="0000FF"/>
                </a:solidFill>
                <a:latin typeface="Segoe UI" panose="02020603050405020304" pitchFamily="2"/>
              </a:rPr>
              <a:t>Youth Screening Tool for Medi-Cal Mental</a:t>
            </a:r>
            <a:r>
              <a:rPr lang="en-US" sz="100" b="1" spc="-3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u="sng" spc="-3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for children and youth under age 21 who are not currently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receiving mental health services and who contact the Medi-Cal managed care plan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or county mental health plan directly seeking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16025" y="3390265"/>
            <a:ext cx="10198735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Providers are required to use the</a:t>
            </a:r>
            <a:r>
              <a:rPr lang="en-US" sz="2150" b="1" u="sng" spc="-20">
                <a:solidFill>
                  <a:srgbClr val="0000FF"/>
                </a:solidFill>
                <a:latin typeface="Segoe UI" panose="02020603050405020304" pitchFamily="2"/>
              </a:rPr>
              <a:t>Transition of Care Tool for Medi-Cal Mental</a:t>
            </a:r>
            <a:r>
              <a:rPr lang="en-US" sz="100" b="1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r">
              <a:lnSpc>
                <a:spcPts val="2700"/>
              </a:lnSpc>
              <a:spcBef>
                <a:spcPts val="0"/>
              </a:spcBef>
              <a:spcAft>
                <a:spcPts val="405"/>
              </a:spcAft>
            </a:pPr>
            <a:r>
              <a:rPr lang="en-US" sz="2150" b="1" u="sng" spc="-35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to ensure enrollees who are receiving mental health services from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493520" y="4267200"/>
            <a:ext cx="9985375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50" spc="-40">
                <a:solidFill>
                  <a:srgbClr val="000000"/>
                </a:solidFill>
                <a:latin typeface="Segoe UI" panose="02020603050405020304" pitchFamily="2"/>
              </a:rPr>
              <a:t>one delivery system receive timely transition of care referrals or services referrals to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their managed care plan or county mental health plan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16025" y="5053965"/>
            <a:ext cx="10466705" cy="117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7955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Both county mental health plan and managed care plan providers will leverage this </a:t>
            </a:r>
          </a:p>
          <a:p>
            <a:pPr marL="274320" marR="0" indent="0" algn="l">
              <a:lnSpc>
                <a:spcPts val="2700"/>
              </a:lnSpc>
              <a:spcBef>
                <a:spcPts val="35"/>
              </a:spcBef>
              <a:spcAft>
                <a:spcPts val="0"/>
              </a:spcAft>
            </a:pP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tool statewide to better identify appropriate behavioral health delivery systems and </a:t>
            </a:r>
          </a:p>
          <a:p>
            <a:pPr marL="274320" marR="0" indent="0" algn="l">
              <a:lnSpc>
                <a:spcPts val="26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services that are child and family-centered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982200" y="6327775"/>
            <a:ext cx="1271270" cy="419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en-US" sz="1200" spc="-15">
                <a:solidFill>
                  <a:srgbClr val="858585"/>
                </a:solidFill>
                <a:latin typeface="Segoe UI" panose="02020603050405020304" pitchFamily="2"/>
              </a:rPr>
              <a:t>44 </a:t>
            </a:r>
          </a:p>
          <a:p>
            <a:pPr marL="0" marR="0" indent="0" algn="l">
              <a:lnSpc>
                <a:spcPts val="13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200" spc="-4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3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No Wrong Door Policy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613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DHCS implemented a “No Wrong Door” policy in July 2022 to ensure enrollees receive mental health services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without delay regardless of where they initially seek care.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644005"/>
            <a:ext cx="12192000" cy="188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9966960" marR="0" indent="0" algn="l">
              <a:lnSpc>
                <a:spcPts val="1400"/>
              </a:lnSpc>
              <a:spcAft>
                <a:spcPts val="85"/>
              </a:spcAft>
            </a:pPr>
            <a:r>
              <a:rPr lang="en-US" sz="1200" spc="-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95085"/>
            <a:ext cx="1555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70">
                <a:solidFill>
                  <a:srgbClr val="858585"/>
                </a:solidFill>
                <a:latin typeface="Segoe UI" panose="02020603050405020304" pitchFamily="2"/>
              </a:rPr>
              <a:t>45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41630" y="2182495"/>
            <a:ext cx="965898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Clinically appropriate NSMHS and SMHS are covered and reimbursable even when: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4730" y="3719830"/>
            <a:ext cx="887603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  <a:tabLst>
                <a:tab pos="8915400" algn="r"/>
              </a:tabLst>
            </a:pPr>
            <a:r>
              <a:rPr lang="en-US" sz="140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Services are not included in an 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individual treatment plan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  <a:r>
              <a:rPr lang="en-US" sz="1650" i="1" spc="-5">
                <a:solidFill>
                  <a:srgbClr val="000000"/>
                </a:solidFill>
                <a:latin typeface="Segoe UI" panose="02020603050405020304" pitchFamily="2"/>
              </a:rPr>
              <a:t>(currently only applies to NSMHS;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i="1" spc="0">
                <a:solidFill>
                  <a:srgbClr val="000000"/>
                </a:solidFill>
                <a:latin typeface="Segoe UI" panose="02020603050405020304" pitchFamily="2"/>
              </a:rPr>
              <a:t>guidance forthcoming for SMHS)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014730" y="4517390"/>
            <a:ext cx="668464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2300"/>
              </a:lnSpc>
              <a:spcAft>
                <a:spcPts val="395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The child has a 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co-occurring mental health condition and SUD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14730" y="5057775"/>
            <a:ext cx="9504045" cy="119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400" spc="-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NSMHS and SMHS services can be </a:t>
            </a:r>
            <a:r>
              <a:rPr lang="en-US" sz="1650" b="1" spc="-35">
                <a:solidFill>
                  <a:srgbClr val="000000"/>
                </a:solidFill>
                <a:latin typeface="Segoe UI" panose="02020603050405020304" pitchFamily="2"/>
              </a:rPr>
              <a:t>provided concurrently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, if the mental health plan and managed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care plan coordinate to provide the services and ensure they are not duplicated (each plan would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only be responsible for the services they are providing). See the</a:t>
            </a:r>
            <a:r>
              <a:rPr lang="en-US" sz="1700" u="sng" spc="-45">
                <a:solidFill>
                  <a:srgbClr val="0000FF"/>
                </a:solidFill>
                <a:latin typeface="Segoe UI" panose="02020603050405020304" pitchFamily="2"/>
              </a:rPr>
              <a:t>No Wrong Door for Mental Health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200"/>
              </a:lnSpc>
              <a:spcBef>
                <a:spcPts val="605"/>
              </a:spcBef>
              <a:spcAft>
                <a:spcPts val="100"/>
              </a:spcAft>
            </a:pPr>
            <a:r>
              <a:rPr lang="en-US" sz="1700" u="sng" spc="-40">
                <a:solidFill>
                  <a:srgbClr val="0000FF"/>
                </a:solidFill>
                <a:latin typeface="Segoe UI" panose="02020603050405020304" pitchFamily="2"/>
              </a:rPr>
              <a:t>Services Webinar (slide 17)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for more information regarding providing concurrent services.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017905" y="2914015"/>
            <a:ext cx="9199245" cy="590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400" spc="-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 Services are provided 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prior to determination of a diagnosis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, during the assessment period, or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prior to determination of whether NSMHS or SMHS access criteria are met</a:t>
            </a:r>
            <a:r>
              <a:rPr lang="en-US" sz="1700" spc="1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300"/>
              </a:lnSpc>
              <a:spcAft>
                <a:spcPts val="62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Non-Specialty Mental Health Services (NSMHS)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115506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NSMHS (formerly known as Mild to Moderate services) include a variety of behavioral interventions that promote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functioning of children and youth and prevent or minimize the adverse effects of behaviors that interfere with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learning and social interaction. Managed care plans must provide or arrange all medically necessary NSMHS for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1650" b="1" spc="5">
                <a:solidFill>
                  <a:srgbClr val="FFFFFF"/>
                </a:solidFill>
                <a:latin typeface="Segoe UI" panose="02020603050405020304" pitchFamily="2"/>
              </a:rPr>
              <a:t>children and youth under age 21 regardless of their level of distress or impairment, or the presence of a diagnosis.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7310" y="2157730"/>
            <a:ext cx="9867900" cy="4560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5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0">
                <a:solidFill>
                  <a:srgbClr val="000000"/>
                </a:solidFill>
                <a:latin typeface="Segoe UI" panose="02020603050405020304" pitchFamily="2"/>
              </a:rPr>
              <a:t> NSMHS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Mental health evaluation and treatment, including individual, group and family psychotherapy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Dyadic services for children and their caregiver(s)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Psychological and neuropsychological testing, when clinically indicated to evaluate a mental health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condition </a:t>
            </a:r>
          </a:p>
          <a:p>
            <a:pPr marL="457200" marR="0" indent="274320" algn="l">
              <a:lnSpc>
                <a:spcPts val="2000"/>
              </a:lnSpc>
              <a:spcBef>
                <a:spcPts val="42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services for purposes of monitoring drug 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Psychiatric consultation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laboratory, drugs (not including outpatient pharmacy benefits covered under Medi-Cal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Rx), supplies, and dietary supplements (e.g., folic acid, vitamin D, vitamin B12) </a:t>
            </a:r>
          </a:p>
          <a:p>
            <a:pPr marL="0" marR="0" indent="0" algn="l">
              <a:lnSpc>
                <a:spcPts val="1800"/>
              </a:lnSpc>
              <a:spcBef>
                <a:spcPts val="260"/>
              </a:spcBef>
              <a:spcAft>
                <a:spcPts val="0"/>
              </a:spcAft>
            </a:pPr>
            <a:r>
              <a:rPr lang="en-US" sz="2400" spc="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 Provider types include: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Physician Assistant </a:t>
            </a:r>
          </a:p>
          <a:p>
            <a:pPr marL="457200" marR="0" indent="274320" algn="l">
              <a:lnSpc>
                <a:spcPts val="2000"/>
              </a:lnSpc>
              <a:spcBef>
                <a:spcPts val="11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Professional Clinical Counselor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Nurse Practitioner </a:t>
            </a:r>
          </a:p>
          <a:p>
            <a:pPr marL="457200" marR="0" indent="274320" algn="l">
              <a:lnSpc>
                <a:spcPts val="1900"/>
              </a:lnSpc>
              <a:spcBef>
                <a:spcPts val="5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Marriage and Family Therapist </a:t>
            </a:r>
            <a:r>
              <a:rPr lang="en-US" sz="2400" spc="0">
                <a:solidFill>
                  <a:srgbClr val="782B87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Psychiatrist (as consistent with the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Psychologist practitioner’s training and licensing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Associate provider types may render services under requirements)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 supervising clinician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70320"/>
            <a:ext cx="1587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5">
                <a:solidFill>
                  <a:srgbClr val="858585"/>
                </a:solidFill>
                <a:latin typeface="Segoe UI" panose="02020603050405020304" pitchFamily="2"/>
              </a:rPr>
              <a:t>46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625455" y="3069590"/>
            <a:ext cx="1270635" cy="295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228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information,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please review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the Non-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0">
                <a:solidFill>
                  <a:srgbClr val="0000FF"/>
                </a:solidFill>
                <a:latin typeface="Segoe UI" panose="02020603050405020304" pitchFamily="2"/>
              </a:rPr>
              <a:t>Specialty</a:t>
            </a:r>
            <a:r>
              <a:rPr lang="en-US" sz="100" spc="-1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Mental Health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Services: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75">
                <a:solidFill>
                  <a:srgbClr val="0000FF"/>
                </a:solidFill>
                <a:latin typeface="Segoe UI" panose="02020603050405020304" pitchFamily="2"/>
              </a:rPr>
              <a:t>Psychiatric and</a:t>
            </a:r>
            <a:r>
              <a:rPr lang="en-US" sz="100" spc="-7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Psychological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Provider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Manual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10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880" rIns="0" bIns="0" anchor="t"/>
          <a:lstStyle/>
          <a:p>
            <a:pPr marL="0" marR="0" indent="0" algn="ctr">
              <a:lnSpc>
                <a:spcPts val="5200"/>
              </a:lnSpc>
              <a:spcAft>
                <a:spcPts val="745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County Specialty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1176655"/>
            <a:ext cx="12192000" cy="83502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Each county mental health plan must provide or arrange all medically necessary SMHS for children and youth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under age 21 enrolled in Medi-Cal who require more intensive mental health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41960" y="2209800"/>
            <a:ext cx="11372215" cy="20701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County mental health plans must make individualized determinations of each child’s need for SMHS. Examples include, but are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68440" y="2416810"/>
            <a:ext cx="5245735" cy="35052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Psychiatric Health Facility Services and/or Inpatient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Hospital Services (e.g., 24-hour inpatient care) </a:t>
            </a:r>
          </a:p>
          <a:p>
            <a:pPr marL="0" marR="0" indent="0" algn="l">
              <a:lnSpc>
                <a:spcPts val="26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Crisis Intervention, Stabilization, and/or Residential </a:t>
            </a:r>
          </a:p>
          <a:p>
            <a:pPr marL="320040" marR="0" indent="0" algn="l">
              <a:lnSpc>
                <a:spcPts val="20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Services (e.g., community-based crisis intervention,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short-term) </a:t>
            </a:r>
          </a:p>
          <a:p>
            <a:pPr marL="0" marR="0" indent="0" algn="l">
              <a:lnSpc>
                <a:spcPts val="2600"/>
              </a:lnSpc>
              <a:spcBef>
                <a:spcPts val="205"/>
              </a:spcBef>
              <a:spcAft>
                <a:spcPts val="0"/>
              </a:spcAft>
            </a:pPr>
            <a:r>
              <a:rPr lang="en-US" sz="195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Day Treatment Intensive and/or Rehabilitation Services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(e.g., group therapy, skill building groups, short-term) </a:t>
            </a:r>
          </a:p>
          <a:p>
            <a:pPr marL="0" marR="0" indent="0" algn="l">
              <a:lnSpc>
                <a:spcPts val="26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Peer Support Services (optional) </a:t>
            </a:r>
          </a:p>
          <a:p>
            <a:pPr marL="0" marR="0" indent="0" algn="l">
              <a:lnSpc>
                <a:spcPts val="19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6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NSMHS-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if a child meets the criteria for SMHS, then they may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be receiving NSMHS from the Managed Care Plan,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where the No Wrong Door policy applies (see slide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45)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48310" y="2416810"/>
            <a:ext cx="5504180" cy="350266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not limited to: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Care Coordination (ICC) (e.g., targeted case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management for children in SMHS) </a:t>
            </a:r>
          </a:p>
          <a:p>
            <a:pPr marL="0" marR="0" indent="0" algn="l">
              <a:lnSpc>
                <a:spcPts val="26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Intensive Home-Based Services (IHBS) (e.g., interventions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designed to correct or ameliorate conditions that interfere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with functioning, and improve the family’s ability to help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the child successfully function at home/school/community) </a:t>
            </a:r>
          </a:p>
          <a:p>
            <a:pPr marL="0" marR="0" indent="0" algn="l">
              <a:lnSpc>
                <a:spcPts val="26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Foster Care (TFC) (e.g., short-term, trauma-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informed, intensive SMHS for children with complex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emotional and behavioral needs; in TFC, children are placed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with trained and intensely supervised TFC parents) </a:t>
            </a:r>
          </a:p>
          <a:p>
            <a:pPr marL="0" marR="0" indent="0" algn="l">
              <a:lnSpc>
                <a:spcPts val="26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Behavioral Services (TBS) (e.g., short-term,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services for children with a SED)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82625" y="6080760"/>
            <a:ext cx="11387455" cy="335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20">
                <a:solidFill>
                  <a:srgbClr val="000000"/>
                </a:solidFill>
                <a:latin typeface="Segoe UI" panose="02020603050405020304" pitchFamily="2"/>
              </a:rPr>
              <a:t>SMHS may be provided during an assessment period for the child prior to the determination of a diagnosis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82625" y="6416040"/>
            <a:ext cx="868108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785"/>
              </a:spcAft>
            </a:pPr>
            <a:r>
              <a:rPr lang="en-US" sz="1750" i="1" spc="-25">
                <a:solidFill>
                  <a:srgbClr val="000000"/>
                </a:solidFill>
                <a:latin typeface="Segoe UI" panose="02020603050405020304" pitchFamily="2"/>
              </a:rPr>
              <a:t>whether SMHS access criteria are met (see next slide for access criteria).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99980" y="6416040"/>
            <a:ext cx="207010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200"/>
              </a:lnSpc>
              <a:spcAft>
                <a:spcPts val="310"/>
              </a:spcAft>
            </a:pPr>
            <a:r>
              <a:rPr lang="en-US" sz="1150" b="1" spc="0">
                <a:solidFill>
                  <a:srgbClr val="858585"/>
                </a:solidFill>
                <a:latin typeface="Segoe UI" panose="02020603050405020304" pitchFamily="2"/>
              </a:rPr>
              <a:t>47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999980" y="6614160"/>
            <a:ext cx="1277620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40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729470" y="189865"/>
            <a:ext cx="2169795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137160" marR="0" indent="0" algn="l">
              <a:lnSpc>
                <a:spcPts val="21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please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review</a:t>
            </a:r>
            <a:r>
              <a:rPr lang="en-US" sz="1800" u="sng" spc="-35">
                <a:solidFill>
                  <a:srgbClr val="0000FF"/>
                </a:solidFill>
                <a:latin typeface="Segoe UI" panose="02020603050405020304" pitchFamily="2"/>
              </a:rPr>
              <a:t> BHIN 21-073</a:t>
            </a:r>
            <a:r>
              <a:rPr lang="en-US" sz="1800" u="sng" spc="-35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47090" y="182880"/>
            <a:ext cx="8496300" cy="770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/>
          <a:lstStyle/>
          <a:p>
            <a:pPr marL="0" marR="0" indent="0" algn="l">
              <a:lnSpc>
                <a:spcPts val="50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SMHS Access Criteria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856230" y="953770"/>
            <a:ext cx="6487160" cy="63754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FFFFFF"/>
                </a:solidFill>
                <a:latin typeface="Segoe UI" panose="02020603050405020304" pitchFamily="2"/>
              </a:rPr>
              <a:t>Covered SMHS shall be provided to children and youth who </a:t>
            </a: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meet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595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either of the following criteria, (1) or (2) below: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1645920"/>
            <a:ext cx="10823575" cy="753110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274320" algn="l">
              <a:lnSpc>
                <a:spcPts val="1900"/>
              </a:lnSpc>
              <a:spcAft>
                <a:spcPts val="0"/>
              </a:spcAft>
              <a:buFont typeface="Segoe UI"/>
              <a:buAutoNum type="arabicPeriod"/>
              <a:tabLst>
                <a:tab pos="365760" algn="l"/>
              </a:tabLs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The child is at high risk for a mental health disorder due to experience of trauma (i.e., scores in the high-risk range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under a trauma screening tool, involvement in the child welfare system, juvenile justice involvement, or experiencing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homelessness)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85800" y="2518410"/>
            <a:ext cx="1097280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ctr">
              <a:lnSpc>
                <a:spcPts val="2600"/>
              </a:lnSpc>
              <a:spcAft>
                <a:spcPts val="1765"/>
              </a:spcAft>
            </a:pPr>
            <a:r>
              <a:rPr lang="en-US" sz="1950" b="1" spc="265">
                <a:solidFill>
                  <a:srgbClr val="1F477B"/>
                </a:solidFill>
                <a:latin typeface="Segoe UI" panose="02020603050405020304" pitchFamily="2"/>
              </a:rPr>
              <a:t>OR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85800" y="3079115"/>
            <a:ext cx="10823575" cy="3343275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320040" algn="l">
              <a:lnSpc>
                <a:spcPts val="2000"/>
              </a:lnSpc>
              <a:spcAft>
                <a:spcPts val="0"/>
              </a:spcAft>
              <a:buFont typeface="Segoe UI"/>
              <a:buAutoNum type="arabi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The child meets both requirements in a) and b), below: </a:t>
            </a:r>
          </a:p>
          <a:p>
            <a:pPr marL="45720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a) The child has at least</a:t>
            </a:r>
            <a:r>
              <a:rPr lang="en-US" sz="1600" b="1" spc="0">
                <a:solidFill>
                  <a:srgbClr val="1F477B"/>
                </a:solidFill>
                <a:latin typeface="Segoe UI" panose="02020603050405020304" pitchFamily="2"/>
              </a:rPr>
              <a:t> one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significant impairment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significant deterioration in an important area of life functioning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not progressing developmentally as appropriate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need for SMHS, regardless of presence of impairment, that are not included within the mental health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benefits that a Medi-Cal managed care plan is required to provide </a:t>
            </a:r>
          </a:p>
          <a:p>
            <a:pPr marL="56235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0" b="1" u="sng" spc="0">
                <a:solidFill>
                  <a:srgbClr val="1F477B"/>
                </a:solidFill>
                <a:latin typeface="Segoe UI" panose="02020603050405020304" pitchFamily="2"/>
              </a:rPr>
              <a:t>AND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  <a:p>
            <a:pPr marL="457200" marR="0" indent="0" algn="l">
              <a:lnSpc>
                <a:spcPts val="2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b) The child’s condition as described in (2) above is due to one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diagnosed mental health disorder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suspected mental health disorder that has not yet been diagnosed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Significant trauma placing the child at risk of a future mental health condition, based on the assessment of a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24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licensed mental health professional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85800" y="6422390"/>
            <a:ext cx="10972800" cy="321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37844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spc="-20">
                <a:solidFill>
                  <a:srgbClr val="858585"/>
                </a:solidFill>
                <a:latin typeface="Segoe UI" panose="02020603050405020304" pitchFamily="2"/>
              </a:rPr>
              <a:t>48 </a:t>
            </a:r>
          </a:p>
          <a:p>
            <a:pPr marL="9326880" marR="0" indent="0" algn="l">
              <a:lnSpc>
                <a:spcPts val="14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200" spc="-5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135" rIns="0" bIns="0" anchor="t"/>
          <a:lstStyle/>
          <a:p>
            <a:pPr marL="0" marR="0" indent="0" algn="ctr">
              <a:lnSpc>
                <a:spcPts val="1900"/>
              </a:lnSpc>
              <a:spcAft>
                <a:spcPts val="47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7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(1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11004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substance use disorder (SUD) treatment, such as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outpatient care, residential treatment services, and withdrawal management. SUD services are primarily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provided through DMC or DMC-ODS programs, depending on the county, and some SUD services are provided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managed care plans.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22390"/>
            <a:ext cx="12192000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315970" y="2301240"/>
            <a:ext cx="8174355" cy="4121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SUD treatment services are provided to eligible Medi-Cal enrollees, </a:t>
            </a:r>
          </a:p>
          <a:p>
            <a:pPr marL="13716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including children and youth under age 21, via county-run </a:t>
            </a: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Drug </a:t>
            </a:r>
          </a:p>
          <a:p>
            <a:pPr marL="1371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Medi-Cal (DMC) or Drug Medi-Cal Organized Delivery System </a:t>
            </a:r>
          </a:p>
          <a:p>
            <a:pPr marL="1371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(DMC-ODS)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programs: </a:t>
            </a:r>
          </a:p>
          <a:p>
            <a:pPr marL="137160" marR="0" indent="0" algn="l">
              <a:lnSpc>
                <a:spcPts val="2300"/>
              </a:lnSpc>
              <a:spcBef>
                <a:spcPts val="11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Counties have the option to participate in the DMC-ODS program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and provide an expanded array of SUD treatment services to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enrollees </a:t>
            </a:r>
          </a:p>
          <a:p>
            <a:pPr marL="137160" marR="0" indent="0" algn="l">
              <a:lnSpc>
                <a:spcPts val="23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All counties, regardless of their participation in DMC-ODS, are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required to provide all applicable SUD services needed to correct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or ameliorate health conditions that are coverable under Medi-Cal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2025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for Kids &amp; Teens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2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Goals of 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19910"/>
            <a:ext cx="12192000" cy="8197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The training aims to strengthen understanding and awareness of Medi-Cal for Kids &amp; Teens among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305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Cal managed care plan-enrolled providers and increase access to children’s health services.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5662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5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4800"/>
              </a:lnSpc>
              <a:spcAft>
                <a:spcPts val="115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85215" y="5158105"/>
            <a:ext cx="1046670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Some children may qualify for both SMHS and SUD services if they have a co-occurring SUD and 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condition.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Providers are required to coordinate and collaborate across delivery systems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ensure clinical integration between county mental health plans, DMC or DMC-ODS counties, and managed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care plans, and to ensure non-duplicative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4800" y="2710180"/>
            <a:ext cx="2353310" cy="1393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SABIRT screening (see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slide 22) to children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 11 who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are at risk of developing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SUD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170430" y="1295400"/>
            <a:ext cx="772668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Though most SUD services are provided via DMC or DMC-ODS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Segoe UI" panose="02020603050405020304" pitchFamily="2"/>
              </a:rPr>
              <a:t>children and youth, managed care plan providers must provide: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37560" y="2420620"/>
            <a:ext cx="2374265" cy="1944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Early intervention SUD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services for children and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youth determined to be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risk of SUD (e.g., any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 component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covered under the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outpatient level of care)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373495" y="2540000"/>
            <a:ext cx="2401570" cy="1669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Medications for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Addiction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(MAT) available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primary care, inpatient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hospital, and emergency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departments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451975" y="2847340"/>
            <a:ext cx="2306955" cy="1121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Emergency services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stabilize the child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(including voluntary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inpatient detoxification)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0" marR="0" indent="0" algn="ctr">
              <a:lnSpc>
                <a:spcPts val="1900"/>
              </a:lnSpc>
              <a:spcAft>
                <a:spcPts val="485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8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Mobile Crisis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1118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qualifying mobile crisis services, including an initial face-to-face crisis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assessment, crisis response and stabilization, crisis planning, referrals to ongoing services and supports,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follow-up. Mobile crisis services offer community-based interventions to individuals experiencing a mental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health or substance use crisis and are available to Medi-Cal enrollees 24 hours a day, 365 days a year.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2164080"/>
            <a:ext cx="12192000" cy="4199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Crisis intervention and habilitation services, including when delivered in a mobile modality, are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always covered for children and youth under age 21 </a:t>
            </a:r>
          </a:p>
          <a:p>
            <a:pPr marL="0" marR="0" indent="0" algn="ctr">
              <a:lnSpc>
                <a:spcPts val="3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Mobile crisis services can provide relief to youth experiencing a behavioral health crisis; reduce </a:t>
            </a:r>
          </a:p>
          <a:p>
            <a:pPr marL="11887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risk or danger and subsequent harm; and avoid unnecessary emergency department care,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psychiatric inpatient hospitalizations, and law enforcement involvement </a:t>
            </a:r>
          </a:p>
          <a:p>
            <a:pPr marL="868680" marR="0" indent="0" algn="l">
              <a:lnSpc>
                <a:spcPts val="30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In January 2023, counties began implementing the qualifying mobile crisis services benefit in the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SMHS and DMC or DMC-ODS delivery systems </a:t>
            </a:r>
          </a:p>
          <a:p>
            <a:pPr marL="1371600" marR="0" indent="320040" algn="l">
              <a:lnSpc>
                <a:spcPts val="2500"/>
              </a:lnSpc>
              <a:spcBef>
                <a:spcPts val="3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Counties will develop a standardized screening tool to determine when mobile crisis teams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should be dispatched and other policies and procedures to ensure mobile crisis services are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delivered effectively to children and youth </a:t>
            </a:r>
          </a:p>
          <a:p>
            <a:pPr marL="1371600" marR="0" indent="3200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qualifying mobile crisis services benefit will be available statewide in SMHS and DMC or </a:t>
            </a:r>
          </a:p>
          <a:p>
            <a:pPr marL="1691640" marR="0" indent="0" algn="l">
              <a:lnSpc>
                <a:spcPts val="25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DMC-ODS delivery systems by December 31, 2023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46520"/>
            <a:ext cx="12192000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200"/>
              </a:lnSpc>
              <a:spcAft>
                <a:spcPts val="825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51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0782300" cy="993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39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0" marR="0" indent="0"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45135" y="1618615"/>
            <a:ext cx="8223250" cy="501078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Providers can bill for 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when they reach out to a psychiatric or addiction medicine consultant to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help treat a child’s mental health and/or SUD </a:t>
            </a:r>
          </a:p>
          <a:p>
            <a:pPr marL="0" marR="0" indent="0" algn="l">
              <a:lnSpc>
                <a:spcPts val="2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 Consent.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child and their parent or caregiver must give permission to consult with </a:t>
            </a:r>
          </a:p>
          <a:p>
            <a:pPr marL="274320" marR="0" indent="0" algn="l">
              <a:lnSpc>
                <a:spcPts val="2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relevant specialist; consent can be verbal and must be documented in medical record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Starting at age 12 and older, a child may, without parental consent, receive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services related to drug and alcohol abuse treatment/counseling and mental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outpatient care </a:t>
            </a:r>
          </a:p>
          <a:p>
            <a:pPr marL="0" marR="0" indent="0" algn="l">
              <a:lnSpc>
                <a:spcPts val="19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 Billing Codes &amp; Services.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Reimbursable CPT codes include 99492 (70 minutes in first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month), 99493 (60 minutes in subsequent month), and 99494 (additional 30 minutes)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for the following services in collaboration with a consulting provider: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Outreach and engagement in treatment with another qualified health care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Initial assessment of the child with a validated rating scale and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development of a treatment plan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Review and modifications of the plan with the consulting provider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Tracking patient follow-up and entering info in a registry </a:t>
            </a:r>
          </a:p>
          <a:p>
            <a:pPr marL="457200" marR="0" indent="27432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Participating in weekly caseload consultation with consulting provider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25"/>
              </a:spcAft>
              <a:buFont typeface="Symbol"/>
              <a:buChar char="·"/>
            </a:pPr>
            <a:r>
              <a:rPr lang="en-US" sz="1650" u="sng" spc="1210">
                <a:solidFill>
                  <a:srgbClr val="000000"/>
                </a:solidFill>
                <a:latin typeface="Segoe UI" panose="02020603050405020304" pitchFamily="2"/>
              </a:rPr>
              <a:t>Providing brief interventions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106785" y="6424930"/>
            <a:ext cx="146685" cy="11620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50" b="1" spc="-125">
                <a:solidFill>
                  <a:srgbClr val="858585"/>
                </a:solidFill>
                <a:latin typeface="Segoe UI" panose="02020603050405020304" pitchFamily="2"/>
              </a:rPr>
              <a:t>52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610090" y="2685415"/>
            <a:ext cx="1969135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99492 and 99493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be billed once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month, but not in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same month. 99494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can be billed twice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month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31680" y="4273550"/>
            <a:ext cx="1944370" cy="1734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For additional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information, see the</a:t>
            </a:r>
            <a:r>
              <a:rPr lang="en-US" sz="100" spc="-1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Evaluation &amp;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5">
                <a:solidFill>
                  <a:srgbClr val="0000FF"/>
                </a:solidFill>
                <a:latin typeface="Segoe UI" panose="02020603050405020304" pitchFamily="2"/>
              </a:rPr>
              <a:t>Management Provider</a:t>
            </a:r>
            <a:r>
              <a:rPr lang="en-US" sz="100" spc="-5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Manual re: Psychiatric</a:t>
            </a:r>
            <a:r>
              <a:rPr lang="en-US" sz="100" spc="-30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Collaborative Care</a:t>
            </a:r>
            <a:r>
              <a:rPr lang="en-US" sz="100" spc="-1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Management Services</a:t>
            </a:r>
            <a:r>
              <a:rPr lang="en-US" sz="100" spc="-4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D5A"/>
                </a:solidFill>
                <a:latin typeface="Segoe UI" panose="02020603050405020304" pitchFamily="2"/>
              </a:rPr>
              <a:t>County SMHS: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90"/>
              </a:spcAft>
            </a:pPr>
            <a:r>
              <a:rPr lang="en-US" sz="3950" b="1" spc="-5">
                <a:solidFill>
                  <a:srgbClr val="132D5A"/>
                </a:solidFill>
                <a:latin typeface="Segoe UI" panose="02020603050405020304" pitchFamily="2"/>
              </a:rPr>
              <a:t>Intensive Home-Based Services (IHBS) Example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2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61160"/>
            <a:ext cx="12192000" cy="8470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44145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CCS is an important component of the Medi-Cal system of care available to qualifying children and youth under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4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age 21 with certain diseases or health problems.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40665" y="365760"/>
            <a:ext cx="11518900" cy="1360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3950" b="1" spc="-3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785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40665" y="1725930"/>
            <a:ext cx="11518900" cy="4878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Anyone can make a referral to the CCS Program, if they suspect that a child is eligible for CCS. Primary care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providers or specialists must provide a baseline health assessment and diagnostic evaluation with sufficient clinical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establish – or raise a reasonable suspicion – that a child has a CCS-eligible medical condition. </a:t>
            </a:r>
          </a:p>
          <a:p>
            <a:pPr marL="731520" marR="0" indent="0" algn="l">
              <a:lnSpc>
                <a:spcPts val="26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Children with CCS-eligible conditions must be referred to the local CCS Program on the same day after the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condition is identified </a:t>
            </a:r>
          </a:p>
          <a:p>
            <a:pPr marL="731520" marR="0" indent="0" algn="l">
              <a:lnSpc>
                <a:spcPts val="26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Referrals can be made via phone, secure email, mail, or fax, and include supporting medical documentation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sufficient to allow for a medical eligibility determination </a:t>
            </a:r>
          </a:p>
          <a:p>
            <a:pPr marL="731520" marR="0" indent="0" algn="l">
              <a:lnSpc>
                <a:spcPts val="26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95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Access</a:t>
            </a:r>
            <a:r>
              <a:rPr lang="en-US" sz="1750" u="sng" spc="-30">
                <a:solidFill>
                  <a:srgbClr val="0000FF"/>
                </a:solidFill>
                <a:latin typeface="Segoe UI" panose="02020603050405020304" pitchFamily="2"/>
              </a:rPr>
              <a:t> here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for the list of phone and fax numbers for each local CCS Program </a:t>
            </a:r>
          </a:p>
          <a:p>
            <a:pPr marL="274320" marR="0" indent="0" algn="l">
              <a:lnSpc>
                <a:spcPts val="2200"/>
              </a:lnSpc>
              <a:spcBef>
                <a:spcPts val="268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continue to provide all covered services until the CCS Program eligibility is determined, and the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plan must reimburse the provider for those services. </a:t>
            </a:r>
          </a:p>
          <a:p>
            <a:pPr marL="10835640" marR="0" indent="0" algn="l">
              <a:lnSpc>
                <a:spcPts val="1600"/>
              </a:lnSpc>
              <a:spcBef>
                <a:spcPts val="8650"/>
              </a:spcBef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55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9245" y="365760"/>
            <a:ext cx="1151890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/>
          <a:p>
            <a:pPr marL="0" marR="0" indent="0" algn="ctr">
              <a:lnSpc>
                <a:spcPts val="5200"/>
              </a:lnSpc>
              <a:spcAft>
                <a:spcPts val="104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Classic CCS Counties &amp; CCS WCM Counties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60905" y="1419225"/>
            <a:ext cx="1274445" cy="1726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782B87"/>
                </a:solidFill>
                <a:latin typeface="Segoe UI" panose="02020603050405020304" pitchFamily="2"/>
              </a:rPr>
              <a:t> pink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-1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-10">
                <a:solidFill>
                  <a:srgbClr val="132E5A"/>
                </a:solidFill>
                <a:latin typeface="Segoe UI" panose="02020603050405020304" pitchFamily="2"/>
              </a:rPr>
              <a:t> blue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(see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Appendix 2 for a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full county list)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907790" y="1258570"/>
            <a:ext cx="8229600" cy="530733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457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California’s 58 counties provide CCS through two different models: </a:t>
            </a:r>
          </a:p>
          <a:p>
            <a:pPr marL="548640" marR="0" indent="274320" algn="l">
              <a:lnSpc>
                <a:spcPts val="19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Classic CSS counties, the treatment for the CCS qualifying condition, including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case management, is provided directly through the CCS county office </a:t>
            </a:r>
          </a:p>
          <a:p>
            <a:pPr marL="548640" marR="0" indent="274320" algn="l">
              <a:lnSpc>
                <a:spcPts val="19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CCS Whole Child Model (WCM) counties, the treatment for the CCS qualifying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condition, including medical case management, is “carved in” to the managed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care plan’s responsibility </a:t>
            </a:r>
          </a:p>
          <a:p>
            <a:pPr marL="45720" marR="0" indent="0" algn="l">
              <a:lnSpc>
                <a:spcPts val="1900"/>
              </a:lnSpc>
              <a:spcBef>
                <a:spcPts val="156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The eligibility criteria for CCS are the same in both Classic CCS and CCS WCM counties </a:t>
            </a:r>
          </a:p>
          <a:p>
            <a:pPr marL="45720" marR="0" indent="0" algn="l">
              <a:lnSpc>
                <a:spcPts val="1800"/>
              </a:lnSpc>
              <a:spcBef>
                <a:spcPts val="83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If the local CCS Program or DHCS finds that the child’s condition is not medically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eligible, then the managed care plan in both Classic CCS and CCS WCM counties </a:t>
            </a:r>
          </a:p>
          <a:p>
            <a:pPr marL="3657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remains responsible for providing and reimbursing for the cost of services if </a:t>
            </a:r>
          </a:p>
          <a:p>
            <a:pPr marL="4572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determined to be medically necessary </a:t>
            </a:r>
          </a:p>
          <a:p>
            <a:pPr marL="45720" marR="0" indent="0" algn="l">
              <a:lnSpc>
                <a:spcPts val="1800"/>
              </a:lnSpc>
              <a:spcBef>
                <a:spcPts val="89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Local CCS county offices or DHCS determine if a child is eligible for CCS in both Classic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CCS and CCS WCM counties </a:t>
            </a:r>
          </a:p>
          <a:p>
            <a:pPr marL="548640" marR="0" indent="27432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greater than 200,000 – known as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– have county staff perform medical eligibility determinations </a:t>
            </a:r>
          </a:p>
          <a:p>
            <a:pPr marL="548640" marR="0" indent="274320" algn="l">
              <a:lnSpc>
                <a:spcPts val="18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less than 200,00 may choose to be 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counties or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dependent counties;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DHCS is responsible for determining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eligibility for dependent counties </a:t>
            </a:r>
          </a:p>
          <a:p>
            <a:pPr marL="7132320" marR="0" indent="0" algn="l">
              <a:lnSpc>
                <a:spcPts val="13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200" spc="0">
                <a:solidFill>
                  <a:srgbClr val="848385"/>
                </a:solidFill>
                <a:latin typeface="Segoe UI" panose="02020603050405020304" pitchFamily="2"/>
              </a:rPr>
              <a:t>56 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60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(1 of 2) </a:t>
            </a:r>
          </a:p>
          <a:p>
            <a:pPr marL="0" marR="0" indent="0" algn="ctr">
              <a:lnSpc>
                <a:spcPts val="23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Skilled nursing services are critical for children and youth with serious physical health conditions, many of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974850"/>
            <a:ext cx="12192000" cy="4362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900"/>
              </a:lnSpc>
              <a:spcAft>
                <a:spcPts val="145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whom often qualify for CCS.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920" y="2541905"/>
            <a:ext cx="11948160" cy="24384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Children and youth under age 21 may be eligible for Medi-Cal for Kids &amp; Teens Skilled Nursing Services, </a:t>
            </a:r>
          </a:p>
          <a:p>
            <a:pPr marL="411480" marR="0" indent="0" algn="l">
              <a:lnSpc>
                <a:spcPts val="2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including: </a:t>
            </a:r>
          </a:p>
          <a:p>
            <a:pPr marL="548640" marR="0" indent="274320" algn="l">
              <a:lnSpc>
                <a:spcPts val="22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Private Duty Nursing (PDN)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by a licensed nurse (RN or LVN) on a shift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basis at a child’s home for children who require more individualized and continuous care than what would be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provided by a visiting nurse; otherwise known as ‘shift’ nursing </a:t>
            </a:r>
          </a:p>
          <a:p>
            <a:pPr marL="548640" marR="0" indent="274320" algn="l">
              <a:lnSpc>
                <a:spcPts val="22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Pediatric Day Health Care (PDHC)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as day programs at PDHC facilities of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less than 24 hours, including (but not limited to) comprehensive case management; nutrition and nursing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42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services; developmental and educational services; and physical, occupational, speech therapy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57 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4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9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108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750" b="1" u="sng" spc="-2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2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necessary for the child. Service authorization for PDN and PDHC include: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358640" y="2322830"/>
            <a:ext cx="3797935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 WCM–Eligible Members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156575" y="2322830"/>
            <a:ext cx="376428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Non-CCS-Eligible Members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6530" y="2322830"/>
            <a:ext cx="418211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CCS–Eligible Members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76530" y="2658110"/>
            <a:ext cx="4175760" cy="4169410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fax or secure email a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authorization request (SAR) </a:t>
            </a:r>
          </a:p>
          <a:p>
            <a:pPr marL="411480" marR="0" indent="0" algn="l">
              <a:lnSpc>
                <a:spcPts val="21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to the child’s local CCS County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upload the SAR into the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 Electronic Data Interchange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(PEDI) for the local CCS county </a:t>
            </a:r>
          </a:p>
          <a:p>
            <a:pPr marL="411480" marR="0" indent="0" algn="l">
              <a:lnSpc>
                <a:spcPts val="22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DHCS to adjudicate the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PDN or PDHC 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SAR </a:t>
            </a:r>
          </a:p>
          <a:p>
            <a:pPr marL="411480" marR="0" indent="0" algn="l">
              <a:lnSpc>
                <a:spcPts val="21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a Plan of Treatment (POT) signed by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CCS paneled physician and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supporting clinical documentation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such as medical records and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discharge summary notes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352290" y="2658110"/>
            <a:ext cx="379793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a prior </a:t>
            </a:r>
          </a:p>
          <a:p>
            <a:pPr marL="0" marR="0" indent="0" algn="ctr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authorization request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0" marR="0" indent="0" algn="ctr">
              <a:lnSpc>
                <a:spcPts val="22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</a:t>
            </a:r>
          </a:p>
          <a:p>
            <a:pPr marL="0" marR="0" indent="0" algn="ctr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524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150225" y="2658110"/>
            <a:ext cx="376110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prior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authorization requests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with the </a:t>
            </a:r>
          </a:p>
          <a:p>
            <a:pPr marL="411480" marR="0" indent="0" algn="l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  <a:p>
            <a:pPr marL="2880360" marR="0" indent="0" algn="l">
              <a:lnSpc>
                <a:spcPts val="1400"/>
              </a:lnSpc>
              <a:spcBef>
                <a:spcPts val="2035"/>
              </a:spcBef>
              <a:spcAft>
                <a:spcPts val="1765"/>
              </a:spcAft>
            </a:pPr>
            <a:r>
              <a:rPr lang="en-US" sz="1000" spc="-75">
                <a:solidFill>
                  <a:srgbClr val="858585"/>
                </a:solidFill>
                <a:latin typeface="Segoe UI" panose="02020603050405020304" pitchFamily="2"/>
              </a:rPr>
              <a:t>5858 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306F8F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Private Duty Nursing Example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59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52400"/>
            <a:ext cx="12192000" cy="2005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297180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4900"/>
              </a:lnSpc>
              <a:spcBef>
                <a:spcPts val="0"/>
              </a:spcBef>
              <a:spcAft>
                <a:spcPts val="571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57890" y="6395085"/>
            <a:ext cx="1651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25170" y="365760"/>
            <a:ext cx="10591800" cy="1020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5200"/>
              </a:lnSpc>
              <a:spcAft>
                <a:spcPts val="153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25170" y="1386205"/>
            <a:ext cx="10591800" cy="500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Do children without diagnosed mental health conditions qualify for mental health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by managed care plans and/or mental health plans? </a:t>
            </a:r>
          </a:p>
          <a:p>
            <a:pPr marL="0" marR="0" indent="0" algn="l">
              <a:lnSpc>
                <a:spcPts val="2800"/>
              </a:lnSpc>
              <a:spcBef>
                <a:spcPts val="38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Can a child receive services from a managed care plan, county mental health plan, and Drug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(DMC)/Drug-Medical Organized Delivery System (DMC-ODS) county at the same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time? </a:t>
            </a:r>
          </a:p>
          <a:p>
            <a:pPr marL="0" marR="0" indent="0" algn="l">
              <a:lnSpc>
                <a:spcPts val="2800"/>
              </a:lnSpc>
              <a:spcBef>
                <a:spcPts val="3955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If you believe a child would benefit from family therapy or other supports, are those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available under Medi-Cal for Kids &amp; Teens? </a:t>
            </a:r>
          </a:p>
          <a:p>
            <a:pPr marL="0" marR="0" indent="0" algn="l">
              <a:lnSpc>
                <a:spcPts val="2800"/>
              </a:lnSpc>
              <a:spcBef>
                <a:spcPts val="39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How does a child enrolled in Medi-Cal managed care and </a:t>
            </a:r>
            <a:r>
              <a:rPr lang="en-US" sz="1950" i="1" spc="-3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eligible for CCS receive skilled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2435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nursing services?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25170" y="6395085"/>
            <a:ext cx="10591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60 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32815" y="1536700"/>
            <a:ext cx="3454400" cy="2498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7700"/>
              </a:lnSpc>
              <a:spcAft>
                <a:spcPts val="11855"/>
              </a:spcAft>
            </a:pPr>
            <a:r>
              <a:rPr lang="en-US" sz="5900" b="1" spc="-15">
                <a:solidFill>
                  <a:srgbClr val="132E5A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61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427990"/>
            <a:ext cx="12192000" cy="694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19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Billing Codes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62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56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3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3030" y="501650"/>
            <a:ext cx="11684000" cy="861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4800"/>
              </a:lnSpc>
              <a:spcAft>
                <a:spcPts val="1870"/>
              </a:spcAft>
            </a:pPr>
            <a:r>
              <a:rPr lang="en-US" sz="3950" b="1" spc="-45">
                <a:solidFill>
                  <a:srgbClr val="132D5A"/>
                </a:solidFill>
                <a:latin typeface="Segoe UI" panose="02020603050405020304" pitchFamily="2"/>
              </a:rPr>
              <a:t>Classic CCS Counties &amp; CCS WCM Counties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310130" y="4453890"/>
            <a:ext cx="390525" cy="243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000000"/>
                </a:solidFill>
                <a:latin typeface="Segoe UI" panose="02020603050405020304" pitchFamily="2"/>
              </a:rPr>
              <a:t>KEY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538730" y="4697095"/>
            <a:ext cx="1264920" cy="988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</a:p>
          <a:p>
            <a:pPr marL="0" marR="0" indent="0" algn="l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750" spc="-80">
                <a:solidFill>
                  <a:srgbClr val="000000"/>
                </a:solidFill>
                <a:latin typeface="Segoe UI" panose="02020603050405020304" pitchFamily="2"/>
              </a:rPr>
              <a:t>CCS counties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00245" y="1402715"/>
            <a:ext cx="241300" cy="93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DEL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07865" y="1496695"/>
            <a:ext cx="865505" cy="82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NORTE SISKIYOU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734685" y="1557655"/>
            <a:ext cx="3937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MODOC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020185" y="2011045"/>
            <a:ext cx="2103120" cy="135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777240" algn="l"/>
                <a:tab pos="1234440" algn="l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HUMBOLDT TRINITY SHASTA </a:t>
            </a:r>
          </a:p>
          <a:p>
            <a:pPr marL="0" marR="0" indent="0"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LASSEN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42535" y="2399030"/>
            <a:ext cx="41846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TEHAMA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084320" y="2654935"/>
            <a:ext cx="4235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65">
                <a:solidFill>
                  <a:srgbClr val="000000"/>
                </a:solidFill>
                <a:latin typeface="Segoe UI" panose="02020603050405020304" pitchFamily="2"/>
              </a:rPr>
              <a:t>MENDOCINO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886960" y="2688590"/>
            <a:ext cx="509905" cy="34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3716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GLENN </a:t>
            </a:r>
          </a:p>
          <a:p>
            <a:pPr marL="0" marR="0" indent="0" algn="l">
              <a:lnSpc>
                <a:spcPts val="6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COLUSA LAKE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414645" y="2658110"/>
            <a:ext cx="3124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BUTTE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27065" y="2490470"/>
            <a:ext cx="478790" cy="51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10">
                <a:solidFill>
                  <a:srgbClr val="000000"/>
                </a:solidFill>
                <a:latin typeface="Segoe UI" panose="02020603050405020304" pitchFamily="2"/>
              </a:rPr>
              <a:t>PLUMAS </a:t>
            </a:r>
          </a:p>
          <a:p>
            <a:pPr marL="137160" marR="0" indent="0" algn="l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Segoe UI" panose="02020603050405020304" pitchFamily="2"/>
              </a:rPr>
              <a:t>SIERRA NEVADA PLACER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341110" y="3130550"/>
            <a:ext cx="3600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ALPINE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347845" y="3243580"/>
            <a:ext cx="4457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SONOMA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5076190" y="3301365"/>
            <a:ext cx="242570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NAPA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318760" y="3209925"/>
            <a:ext cx="245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YOLO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530215" y="3347085"/>
            <a:ext cx="274955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100">
                <a:solidFill>
                  <a:srgbClr val="000000"/>
                </a:solidFill>
                <a:latin typeface="Segoe UI" panose="02020603050405020304" pitchFamily="2"/>
              </a:rPr>
              <a:t>SACRA-MENTO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252720" y="3489960"/>
            <a:ext cx="311785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SOLANO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591685" y="3533140"/>
            <a:ext cx="3511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MARIN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643120" y="3724910"/>
            <a:ext cx="494665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FRANCISCO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786630" y="3910965"/>
            <a:ext cx="36639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 MATEO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201285" y="3826510"/>
            <a:ext cx="405765" cy="8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ALAMEDA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252720" y="3963035"/>
            <a:ext cx="35115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SANTA CLARA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5749925" y="4039235"/>
            <a:ext cx="4025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MERCED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6651625" y="3724910"/>
            <a:ext cx="3486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MONO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7002145" y="4041775"/>
            <a:ext cx="2876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INYO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4908550" y="4166870"/>
            <a:ext cx="354330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45">
                <a:solidFill>
                  <a:srgbClr val="000000"/>
                </a:solidFill>
                <a:latin typeface="Segoe UI" panose="02020603050405020304" pitchFamily="2"/>
              </a:rPr>
              <a:t>SANTA CRUZ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6493510" y="4203700"/>
            <a:ext cx="3848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FRESNO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633720" y="4374515"/>
            <a:ext cx="36639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00">
                <a:solidFill>
                  <a:srgbClr val="000000"/>
                </a:solidFill>
                <a:latin typeface="Segoe UI" panose="02020603050405020304" pitchFamily="2"/>
              </a:rPr>
              <a:t>SAN BENITO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6657975" y="4596765"/>
            <a:ext cx="37846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TULARE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617210" y="4747895"/>
            <a:ext cx="8077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82296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MONTEREY KINGS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847080" y="5066030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60">
                <a:solidFill>
                  <a:srgbClr val="000000"/>
                </a:solidFill>
                <a:latin typeface="Segoe UI" panose="02020603050405020304" pitchFamily="2"/>
              </a:rPr>
              <a:t>SAN LUIS OBISPO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542405" y="5090795"/>
            <a:ext cx="2933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KERN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7702550" y="5313045"/>
            <a:ext cx="59118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55">
                <a:solidFill>
                  <a:srgbClr val="000000"/>
                </a:solidFill>
                <a:latin typeface="Segoe UI" panose="02020603050405020304" pitchFamily="2"/>
              </a:rPr>
              <a:t>SAN BERNARDINO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6005830" y="5398135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SANTA BARBARA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6510655" y="5572125"/>
            <a:ext cx="6794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LOS </a:t>
            </a:r>
          </a:p>
          <a:p>
            <a:pPr marL="0" marR="2286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35">
                <a:solidFill>
                  <a:srgbClr val="000000"/>
                </a:solidFill>
                <a:latin typeface="Segoe UI" panose="02020603050405020304" pitchFamily="2"/>
              </a:rPr>
              <a:t>VENTURA ANGELES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084695" y="5992495"/>
            <a:ext cx="4152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ORANGE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7773670" y="5946775"/>
            <a:ext cx="4578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RIVERSIDE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7535545" y="6358255"/>
            <a:ext cx="5010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DIEGO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209280" y="6312535"/>
            <a:ext cx="4305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IMPERIAL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767705" y="316420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EL DORADO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303520" y="3592195"/>
            <a:ext cx="506095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500" spc="-25">
                <a:solidFill>
                  <a:srgbClr val="000000"/>
                </a:solidFill>
                <a:latin typeface="Segoe UI" panose="02020603050405020304" pitchFamily="2"/>
              </a:rPr>
              <a:t>SAN </a:t>
            </a:r>
          </a:p>
          <a:p>
            <a:pPr marL="0" marR="22860" indent="0" algn="l">
              <a:lnSpc>
                <a:spcPts val="2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CONTRA </a:t>
            </a: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JOAQUIN </a:t>
            </a: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COSTA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6017895" y="3599815"/>
            <a:ext cx="5156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TUOLUMNE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075680" y="3841115"/>
            <a:ext cx="4826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MARIPOSA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3858B"/>
                </a:solidFill>
                <a:latin typeface="Segoe UI" panose="02020603050405020304" pitchFamily="2"/>
              </a:rPr>
              <a:t>63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536700"/>
            <a:ext cx="12192000" cy="1406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>
            <a:normAutofit fontScale="95000"/>
          </a:bodyPr>
          <a:lstStyle/>
          <a:p>
            <a:pPr marL="960120" marR="0" indent="0" algn="l">
              <a:lnSpc>
                <a:spcPts val="7800"/>
              </a:lnSpc>
              <a:spcAft>
                <a:spcPts val="3125"/>
              </a:spcAft>
            </a:pPr>
            <a:r>
              <a:rPr lang="en-US" sz="5900" b="1" spc="120">
                <a:solidFill>
                  <a:srgbClr val="132E5A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943225"/>
            <a:ext cx="12192000" cy="1092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05840" marR="2194560" indent="0" algn="l">
              <a:lnSpc>
                <a:spcPts val="2200"/>
              </a:lnSpc>
              <a:spcAft>
                <a:spcPts val="4255"/>
              </a:spcAft>
            </a:pP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For the list of sources related to this training, please refer to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“MCKT Provider Training Sources”</a:t>
            </a: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 located on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 MCKT Website, Provider Information page</a:t>
            </a:r>
            <a:r>
              <a:rPr lang="en-US" sz="1750" spc="0">
                <a:solidFill>
                  <a:srgbClr val="0560C1"/>
                </a:solidFill>
                <a:latin typeface="Arial" panose="02020603050405020304" pitchFamily="2"/>
              </a:rPr>
              <a:t>.</a:t>
            </a:r>
            <a:r>
              <a:rPr lang="en-US" sz="100" u="sng" spc="0">
                <a:solidFill>
                  <a:srgbClr val="0560C1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64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184275"/>
            <a:ext cx="12192000" cy="1242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450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In This Module You Will Learn: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14730" y="2426335"/>
            <a:ext cx="9812020" cy="35356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150" spc="165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What is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89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screening, diagnostic services, and treatment services are covered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under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1110"/>
              </a:spcBef>
              <a:spcAft>
                <a:spcPts val="0"/>
              </a:spcAft>
            </a:pPr>
            <a:r>
              <a:rPr lang="en-US" sz="3150" spc="22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40">
                <a:solidFill>
                  <a:srgbClr val="000000"/>
                </a:solidFill>
                <a:latin typeface="Segoe UI" panose="02020603050405020304" pitchFamily="2"/>
              </a:rPr>
              <a:t> What the definition of “medical necessity” means for children enrolled in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l">
              <a:lnSpc>
                <a:spcPts val="3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What limitations can be placed on Medi-Cal for Kids &amp; Teens services </a:t>
            </a:r>
          </a:p>
          <a:p>
            <a:pPr marL="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How you can help support access to required services for your patients </a:t>
            </a:r>
          </a:p>
          <a:p>
            <a:pPr marL="0" marR="0" indent="0" algn="l">
              <a:lnSpc>
                <a:spcPts val="24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Your role in informing children and families about Medi-Cal for Kids &amp;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Teens covered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7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735965"/>
            <a:ext cx="12192000" cy="758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690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What is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348855" y="1494155"/>
            <a:ext cx="2392680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25">
                <a:solidFill>
                  <a:srgbClr val="FFFFFF"/>
                </a:solidFill>
                <a:latin typeface="Segoe UI" panose="02020603050405020304" pitchFamily="2"/>
              </a:rPr>
              <a:t>Goal of Medi-Cal for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0">
                <a:solidFill>
                  <a:srgbClr val="FFFFFF"/>
                </a:solidFill>
                <a:latin typeface="Segoe UI" panose="02020603050405020304" pitchFamily="2"/>
              </a:rPr>
              <a:t>Kids &amp; Teens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546975" y="2414905"/>
            <a:ext cx="288607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i="1" spc="-15">
                <a:solidFill>
                  <a:srgbClr val="000000"/>
                </a:solidFill>
                <a:latin typeface="Segoe UI" panose="02020603050405020304" pitchFamily="2"/>
              </a:rPr>
              <a:t>Ensure that children get the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339455" y="5572760"/>
            <a:ext cx="12922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65">
                <a:solidFill>
                  <a:srgbClr val="FFFFFF"/>
                </a:solidFill>
                <a:latin typeface="Segoe UI" panose="02020603050405020304" pitchFamily="2"/>
              </a:rPr>
              <a:t>Right Place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354695" y="4197985"/>
            <a:ext cx="126174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70">
                <a:solidFill>
                  <a:srgbClr val="FFFFFF"/>
                </a:solidFill>
                <a:latin typeface="Segoe UI" panose="02020603050405020304" pitchFamily="2"/>
              </a:rPr>
              <a:t>Right Time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385175" y="2966720"/>
            <a:ext cx="120078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75">
                <a:solidFill>
                  <a:srgbClr val="FFFFFF"/>
                </a:solidFill>
                <a:latin typeface="Segoe UI" panose="02020603050405020304" pitchFamily="2"/>
              </a:rPr>
              <a:t>Right Care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710930" y="3683000"/>
            <a:ext cx="5581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5">
                <a:solidFill>
                  <a:srgbClr val="000000"/>
                </a:solidFill>
                <a:latin typeface="Segoe UI" panose="02020603050405020304" pitchFamily="2"/>
              </a:rPr>
              <a:t>at the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720455" y="4996180"/>
            <a:ext cx="5454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90">
                <a:solidFill>
                  <a:srgbClr val="000000"/>
                </a:solidFill>
                <a:latin typeface="Segoe UI" panose="02020603050405020304" pitchFamily="2"/>
              </a:rPr>
              <a:t>in the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8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07390" y="1494155"/>
            <a:ext cx="5168900" cy="5084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5135" rIns="0" bIns="0" anchor="t"/>
          <a:lstStyle/>
          <a:p>
            <a:pPr marL="9144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6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Requires comprehensive age-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appropriate health care service be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provided to all Medi-Cal enrolled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children and you under age 21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Requires preventative screening,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diagnostic services, and treatment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 Screenings, coverage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requirements, and definition of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medical necessity for children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enrolled in Medi-Cal are more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2165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robust than that for adults’ care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70560"/>
            <a:ext cx="12192000" cy="1316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Services Are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9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Free for Most Children Under Age 21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861945" y="2401570"/>
            <a:ext cx="8586470" cy="3027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399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All medically necessary Medi-Cal for Kids &amp; Teens preventative,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screening, diagnostic, and treatment services for children and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you are free for most children and youth under age 21 </a:t>
            </a:r>
          </a:p>
          <a:p>
            <a:pPr marL="0" marR="0" indent="0" algn="l">
              <a:lnSpc>
                <a:spcPts val="2600"/>
              </a:lnSpc>
              <a:spcBef>
                <a:spcPts val="170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Some youth between ages 18 and 20 enrolled in Medi-Cal may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pay a “Share of Cost” for some treatment based on their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income and family size. This is determined at the time of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Cal eligibility. These youth are “carved out” of Medi-Cal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managed care and receive services through fee-for-service.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54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06675" y="1458595"/>
            <a:ext cx="7387590" cy="1374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en-US" sz="4700" b="1" spc="-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5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700" b="1" spc="-15">
                <a:solidFill>
                  <a:srgbClr val="FFFFFF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401445" y="6013450"/>
            <a:ext cx="10297795" cy="589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10332720" algn="r"/>
              </a:tabLst>
            </a:pPr>
            <a:r>
              <a:rPr lang="en-US" sz="1800" b="1" spc="0" dirty="0">
                <a:solidFill>
                  <a:srgbClr val="132E5A"/>
                </a:solidFill>
                <a:latin typeface="Segoe UI" panose="02020603050405020304" pitchFamily="2"/>
              </a:rPr>
              <a:t>Medi-Cal for                                                                                                                       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950" spc="0" dirty="0">
                <a:solidFill>
                  <a:srgbClr val="000000"/>
                </a:solidFill>
                <a:latin typeface="Segoe UI" panose="02020603050405020304" pitchFamily="2"/>
              </a:rPr>
              <a:t>May 2024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25" dirty="0">
                <a:solidFill>
                  <a:srgbClr val="132E5A"/>
                </a:solidFill>
                <a:latin typeface="Segoe UI" panose="02020603050405020304" pitchFamily="2"/>
              </a:rPr>
              <a:t>Kids and Teens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90" y="2246630"/>
            <a:ext cx="10988040" cy="44405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533400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1295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601980"/>
            <a:ext cx="1219200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9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Periodicity Schedule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02665" y="1997075"/>
            <a:ext cx="9839325" cy="2529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700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Medi-Cal for Kids &amp; Teens follows the </a:t>
            </a: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Bright Futures/American </a:t>
            </a:r>
          </a:p>
          <a:p>
            <a:pPr marL="27432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Academy of Pediatrics (BF/AAP) Periodicity Schedule. </a:t>
            </a:r>
          </a:p>
          <a:p>
            <a:pPr marL="0" marR="0" indent="0" algn="l">
              <a:lnSpc>
                <a:spcPts val="3800"/>
              </a:lnSpc>
              <a:spcBef>
                <a:spcPts val="1425"/>
              </a:spcBef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The BF/AAP Periodicity Schedule is a schedule of screenings and </a:t>
            </a:r>
          </a:p>
          <a:p>
            <a:pPr marL="274320" marR="0" indent="0" algn="l">
              <a:lnSpc>
                <a:spcPts val="31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assessments recommended at each well-child visit from infancy through </a:t>
            </a:r>
          </a:p>
          <a:p>
            <a:pPr marL="274320" marR="0" indent="0" algn="l">
              <a:lnSpc>
                <a:spcPts val="31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adolescence.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05840" y="4563745"/>
            <a:ext cx="9951720" cy="1032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-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The most up to date BF/AAP Periodicity Schedule can be accessed online </a:t>
            </a:r>
          </a:p>
          <a:p>
            <a:pPr marL="32004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u="sng" spc="-40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2400" spc="-40">
                <a:solidFill>
                  <a:srgbClr val="0560C1"/>
                </a:solidFill>
                <a:latin typeface="Segoe UI" panose="02020603050405020304" pitchFamily="2"/>
              </a:rPr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7095" y="6370320"/>
            <a:ext cx="26606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10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2730" y="1697990"/>
            <a:ext cx="11820525" cy="50349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2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480" y="365760"/>
            <a:ext cx="12161520" cy="658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595"/>
              </a:spcAft>
            </a:pPr>
            <a:r>
              <a:rPr lang="en-US" sz="380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Periodic Screenings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480" y="1024255"/>
            <a:ext cx="12161520" cy="6489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screening services are designed to identify health and developmental issues as early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as possible.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6870" y="1673225"/>
            <a:ext cx="3032760" cy="253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45">
                <a:solidFill>
                  <a:srgbClr val="FFFFFF"/>
                </a:solidFill>
                <a:latin typeface="Segoe UI" panose="02020603050405020304" pitchFamily="2"/>
              </a:rPr>
              <a:t>Reimbursable Screening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24415" y="2066925"/>
            <a:ext cx="1947545" cy="2729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Any qualified Medi-Cal provider (acting within the scope of their practice) may conduct these screenings. </a:t>
            </a:r>
          </a:p>
          <a:p>
            <a:pPr marL="0" marR="0" indent="0" algn="l">
              <a:lnSpc>
                <a:spcPts val="17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Screenings may be provided at physician offices and clinics, community health centers, local health departments, or schools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805930" y="2110740"/>
            <a:ext cx="2204085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Behavioral health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screening, including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depression screening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tobacco, alcohol, or drug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use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502025" y="2226310"/>
            <a:ext cx="269430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Comprehensive, unclothed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physical exam, including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nutritional, height/weight, and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Body Mass Index assessment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3250" y="2482850"/>
            <a:ext cx="2310765" cy="48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Comprehensive health and developmental history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429000" y="3643630"/>
            <a:ext cx="2831465" cy="162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immunizations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(based on the Bright Futures /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American Academy of Pediatrics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(BF/AAP) Periodicity Schedule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and Advisory Committee on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Immunization Practices (ACIP)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Recommendations)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4015740"/>
            <a:ext cx="2240280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Developmental screening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for physical and mental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health using standardized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screening tools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760210" y="4156075"/>
            <a:ext cx="229870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laboratory tests, including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blood lead screening test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27590" y="5176520"/>
            <a:ext cx="1907540" cy="108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FFFFFF"/>
                </a:solidFill>
                <a:latin typeface="Segoe UI" panose="02020603050405020304" pitchFamily="2"/>
              </a:rPr>
              <a:t>Families do not need to request these screenings, and prior authorizations are not permitted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55320" y="5634355"/>
            <a:ext cx="229806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Oral health screenings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referrals to a dentist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(beginning by age 1 or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eruption of first tooth)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800215" y="5749925"/>
            <a:ext cx="222504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Health education and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anticipatory guidance for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child and caregiver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602990" y="5890260"/>
            <a:ext cx="2401570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411480" marR="0" indent="0" algn="l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Age-appropriate vision and hearing screenings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047095" y="6419215"/>
            <a:ext cx="2444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6000" cy="35369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53695"/>
            <a:ext cx="12192000" cy="1246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6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5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Screenings &amp;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00200"/>
            <a:ext cx="12192000" cy="8839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The following slides outline requirements for a subset of required screenings and services, including screening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211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tools and billing codes.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64920" y="2719070"/>
          <a:ext cx="9622790" cy="3349625"/>
        </p:xfrm>
        <a:graphic>
          <a:graphicData uri="http://schemas.openxmlformats.org/drawingml/2006/table">
            <a:tbl>
              <a:tblPr/>
              <a:tblGrid>
                <a:gridCol w="481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830">
                <a:tc gridSpan="2">
                  <a:txBody>
                    <a:bodyPr/>
                    <a:lstStyle/>
                    <a:p>
                      <a:pPr marL="0" marR="944880" indent="0" algn="r">
                        <a:lnSpc>
                          <a:spcPts val="2600"/>
                        </a:lnSpc>
                        <a:spcBef>
                          <a:spcPts val="185"/>
                        </a:spcBef>
                        <a:spcAft>
                          <a:spcPts val="525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Subset of Required Medi-Cal for Kids &amp; Teens Screenings &amp;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C6D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Blood Lead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Vision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Hearing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Autism Spectrum Disorder (ASD) Screening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6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Oral Health Screening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Depression Screening Services (for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adolescents and postpartum individuals)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Adverse Childhood Experiences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(ACEs)/Trauma Screening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Dyadic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Alcohol and Drug Screening, Assessment,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Brief Interventions and Referral to Treatment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(SABIRT)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12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360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Blood Lead Screening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68580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7960" rIns="0" bIns="0" anchor="t"/>
          <a:lstStyle/>
          <a:p>
            <a:pPr marL="1371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Providers must perform blood lead screening tests at specific intervals and deliver anticipatory guidance to </a:t>
            </a:r>
          </a:p>
          <a:p>
            <a:pPr marL="1188720" marR="0" indent="0" algn="l">
              <a:lnSpc>
                <a:spcPts val="1900"/>
              </a:lnSpc>
              <a:spcBef>
                <a:spcPts val="0"/>
              </a:spcBef>
              <a:spcAft>
                <a:spcPts val="140"/>
              </a:spcAft>
            </a:pP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parents/caregivers that indicates children can be harmed by exposure to lead and are at risk of lead poisoning.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889760"/>
            <a:ext cx="12192000" cy="4483735"/>
          </a:xfrm>
          <a:prstGeom prst="rect">
            <a:avLst/>
          </a:prstGeom>
          <a:solidFill>
            <a:srgbClr val="A3BFCD"/>
          </a:solidFill>
          <a:ln w="3365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Anticipatory Guidance.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provide oral or written anticipatory guidance to parents or caregivers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each well-child visit starting at 6 months until 6 years of age; guidance must include information on: </a:t>
            </a:r>
          </a:p>
          <a:p>
            <a:pPr marL="960120" marR="0" indent="274320" algn="l">
              <a:lnSpc>
                <a:spcPts val="2200"/>
              </a:lnSpc>
              <a:spcBef>
                <a:spcPts val="103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harm of lead exposure to children (especially from lead-based paint and its dust) </a:t>
            </a: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risk of lead poisoning from the time a child begins to crawl until 6 years of age </a:t>
            </a:r>
          </a:p>
          <a:p>
            <a:pPr marL="457200" marR="0" indent="0" algn="l">
              <a:lnSpc>
                <a:spcPts val="22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order or perform blood lead screening tests for children at the </a:t>
            </a:r>
          </a:p>
          <a:p>
            <a:pPr marL="45720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following intervals: </a:t>
            </a:r>
          </a:p>
          <a:p>
            <a:pPr marL="960120" marR="0" indent="274320" algn="l">
              <a:lnSpc>
                <a:spcPts val="22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At 12 months </a:t>
            </a:r>
            <a:r>
              <a:rPr lang="en-US" sz="1750" u="sng" spc="-45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 24 months of age; </a:t>
            </a:r>
          </a:p>
          <a:p>
            <a:pPr marL="96012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12 to 24 months of age if the child has no documented evidence of a blood lead screening test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75">
                <a:solidFill>
                  <a:srgbClr val="000000"/>
                </a:solidFill>
                <a:latin typeface="Segoe UI" panose="02020603050405020304" pitchFamily="2"/>
              </a:rPr>
              <a:t>taken; </a:t>
            </a:r>
          </a:p>
          <a:p>
            <a:pPr marL="960120" marR="0" indent="27432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24 months to 6 years of age if the child has no documented evidence of a blood lead screening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test taken;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Any time a change in circumstances has put the child at risk;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960120" marR="0" indent="274320" algn="l">
              <a:lnSpc>
                <a:spcPts val="2200"/>
              </a:lnSpc>
              <a:spcBef>
                <a:spcPts val="790"/>
              </a:spcBef>
              <a:spcAft>
                <a:spcPts val="185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If requested by the parent or caregiver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43345"/>
            <a:ext cx="12192000" cy="21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5214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13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816610" y="1417320"/>
            <a:ext cx="10555605" cy="305435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51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5200"/>
              </a:lnSpc>
              <a:spcAft>
                <a:spcPts val="213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Blood Lead Screening Services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29310" y="4705985"/>
            <a:ext cx="10536555" cy="667385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See California Department of Public Health’s (CDPH)</a:t>
            </a: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 Standard of Care Guidelines on Childhood Lead</a:t>
            </a:r>
            <a:r>
              <a:rPr lang="en-US" sz="1750" u="sng" spc="-25">
                <a:solidFill>
                  <a:srgbClr val="0560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25"/>
              </a:spcAft>
            </a:pP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Poisoning for California Health Care Providers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more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66140" y="1417320"/>
            <a:ext cx="10456545" cy="1732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425" rIns="0" bIns="0" anchor="t"/>
          <a:lstStyle/>
          <a:p>
            <a:pPr marL="18288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 Refugee Screening.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follow the CDC Recommendations for Post-Arrival Lead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 of Refugees, which states that all refugee children ages 0-16 or adolescents over age 16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suspected lead exposure should be evaluated with a blood lead screening test </a:t>
            </a:r>
          </a:p>
          <a:p>
            <a:pPr marL="182880" marR="0" indent="0" algn="l">
              <a:lnSpc>
                <a:spcPts val="2300"/>
              </a:lnSpc>
              <a:spcBef>
                <a:spcPts val="3910"/>
              </a:spcBef>
              <a:spcAft>
                <a:spcPts val="565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codes available for blood lead screening include: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66140" y="3263900"/>
          <a:ext cx="10456545" cy="1002665"/>
        </p:xfrm>
        <a:graphic>
          <a:graphicData uri="http://schemas.openxmlformats.org/drawingml/2006/table">
            <a:tbl>
              <a:tblPr/>
              <a:tblGrid>
                <a:gridCol w="388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665">
                <a:tc>
                  <a:txBody>
                    <a:bodyPr/>
                    <a:lstStyle/>
                    <a:p>
                      <a:pPr marL="594360" marR="0" indent="27432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36415 (venipuncture) </a:t>
                      </a:r>
                    </a:p>
                    <a:p>
                      <a:pPr marL="594360" marR="0" indent="274320" algn="l">
                        <a:lnSpc>
                          <a:spcPts val="23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36416 (finger stick) </a:t>
                      </a:r>
                    </a:p>
                    <a:p>
                      <a:pPr marL="594360" marR="0" indent="274320" algn="l">
                        <a:lnSpc>
                          <a:spcPts val="220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83655 (lead test)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566670" indent="27432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99401, 99402, 99403, 99404 </a:t>
                      </a:r>
                    </a:p>
                    <a:p>
                      <a:pPr marL="1234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(preventive medicine counseling at </a:t>
                      </a:r>
                    </a:p>
                    <a:p>
                      <a:pPr marL="1234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6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15 min intervals)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16610" y="1417320"/>
            <a:ext cx="10555605" cy="0"/>
          </a:xfrm>
          <a:prstGeom prst="line">
            <a:avLst/>
          </a:prstGeom>
          <a:ln w="36830" cmpd="sng">
            <a:solidFill>
              <a:srgbClr val="2C6D8D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816610" y="4471670"/>
            <a:ext cx="10555605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816610" y="1417320"/>
            <a:ext cx="0" cy="3054350"/>
          </a:xfrm>
          <a:prstGeom prst="line">
            <a:avLst/>
          </a:prstGeom>
          <a:ln w="36830" cmpd="sng">
            <a:solidFill>
              <a:srgbClr val="2C6D8D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1372215" y="1417320"/>
            <a:ext cx="0" cy="3054350"/>
          </a:xfrm>
          <a:prstGeom prst="line">
            <a:avLst/>
          </a:prstGeom>
          <a:ln w="3683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4615" y="1776730"/>
            <a:ext cx="12002770" cy="4196715"/>
          </a:xfrm>
          <a:prstGeom prst="rect">
            <a:avLst/>
          </a:prstGeom>
          <a:solidFill>
            <a:srgbClr val="D5E2E8"/>
          </a:solidFill>
          <a:ln w="3048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6077585"/>
            <a:ext cx="12097385" cy="764540"/>
          </a:xfrm>
          <a:prstGeom prst="rect">
            <a:avLst/>
          </a:prstGeom>
          <a:solidFill>
            <a:srgbClr val="EEEEEE"/>
          </a:solidFill>
          <a:ln w="1206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38455" y="6178550"/>
            <a:ext cx="530225" cy="6000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5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377440" marR="0" indent="0" algn="l">
              <a:lnSpc>
                <a:spcPts val="4800"/>
              </a:lnSpc>
              <a:spcAft>
                <a:spcPts val="285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Developmental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734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351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must deliver developmental screenings at age-appropriate intervals at ages 9 months, 18 months,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and 30 months per BF/AAP Periodicity Schedule, and when medically indicated.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37795" y="1776730"/>
            <a:ext cx="11916410" cy="190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spc="-1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developmental screening includes a comprehensive health and developmental history, including </a:t>
            </a:r>
          </a:p>
          <a:p>
            <a:pPr marL="4572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both physical and mental health development assessments, designed to identify if a child’s motor, language,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cognitive, social, and emotional development are on track and connect to services, if needed </a:t>
            </a:r>
          </a:p>
          <a:p>
            <a:pPr marL="59436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 for reimbursement is 96110; screenings can be provided twice a year for children </a:t>
            </a:r>
          </a:p>
          <a:p>
            <a:pPr marL="86868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ages 0 to 5 </a:t>
            </a:r>
          </a:p>
          <a:p>
            <a:pPr marL="594360" marR="0" indent="274320" algn="l">
              <a:lnSpc>
                <a:spcPts val="2200"/>
              </a:lnSpc>
              <a:spcBef>
                <a:spcPts val="415"/>
              </a:spcBef>
              <a:spcAft>
                <a:spcPts val="765"/>
              </a:spcAft>
              <a:buFont typeface="Symbol"/>
              <a:buChar char="·"/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use a standardized screening tool, with approved options including: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37795" y="3679190"/>
            <a:ext cx="6357620" cy="165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8580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Ages and Stages Questionnaire (ASQ)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Ages and Stages Questionnaire (ASQ-3) </a:t>
            </a:r>
          </a:p>
          <a:p>
            <a:pPr marL="685800" marR="0" indent="0" algn="l">
              <a:lnSpc>
                <a:spcPts val="24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Battelle Developmental Inventory Screening Tool (BDI-ST) </a:t>
            </a:r>
          </a:p>
          <a:p>
            <a:pPr marL="685800" marR="0" indent="0" algn="l">
              <a:lnSpc>
                <a:spcPts val="24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Bayley Infant Neuro-developmental Screen (BINS)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285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Brigance Screens-II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97040" y="3679190"/>
            <a:ext cx="4998720" cy="148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Child Development Inventory (CDI) </a:t>
            </a:r>
          </a:p>
          <a:p>
            <a:pPr marL="0" marR="0" indent="0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50" spc="4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Infant Development </a:t>
            </a:r>
          </a:p>
          <a:p>
            <a:pPr marL="0" marR="0" indent="0" algn="l">
              <a:lnSpc>
                <a:spcPts val="24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1850" spc="9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60">
                <a:solidFill>
                  <a:srgbClr val="000000"/>
                </a:solidFill>
                <a:latin typeface="Segoe UI" panose="02020603050405020304" pitchFamily="2"/>
              </a:rPr>
              <a:t> Parents’ Evaluation of Developmental Status (PEDS) </a:t>
            </a:r>
          </a:p>
          <a:p>
            <a:pPr marL="0" marR="0" indent="0" algn="l">
              <a:lnSpc>
                <a:spcPts val="23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Parent’s Evaluation of Developmental Status -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700" spc="-55">
                <a:solidFill>
                  <a:srgbClr val="000000"/>
                </a:solidFill>
                <a:latin typeface="Segoe UI" panose="02020603050405020304" pitchFamily="2"/>
              </a:rPr>
              <a:t>Developmental Milestones (PEDS-DM)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37795" y="5337175"/>
            <a:ext cx="1191641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Referrals to Regional Centers.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should refer children to Regional Centers for services and supports that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9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are needed because of a developmental disability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302385" y="6077585"/>
            <a:ext cx="1074547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Supplemental Incentive Payment.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Under Proposition 56, Medi-Cal reimburses providers a supplemental </a:t>
            </a:r>
          </a:p>
          <a:p>
            <a:pPr marL="2377440" marR="0" indent="0" algn="l">
              <a:lnSpc>
                <a:spcPts val="2200"/>
              </a:lnSpc>
              <a:spcBef>
                <a:spcPts val="440"/>
              </a:spcBef>
              <a:spcAft>
                <a:spcPts val="765"/>
              </a:spcAft>
              <a:tabLst>
                <a:tab pos="9829800" algn="l"/>
              </a:tabLs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incentive payment of $59.90 for developmental screenings </a:t>
            </a:r>
            <a:r>
              <a:rPr lang="en-US" sz="1100" b="1" spc="0">
                <a:solidFill>
                  <a:srgbClr val="858585"/>
                </a:solidFill>
                <a:latin typeface="Segoe UI" panose="02020603050405020304" pitchFamily="2"/>
              </a:rPr>
              <a:t>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6680" y="5541010"/>
            <a:ext cx="11951335" cy="1177290"/>
          </a:xfrm>
          <a:prstGeom prst="rect">
            <a:avLst/>
          </a:prstGeom>
          <a:solidFill>
            <a:srgbClr val="EEEEED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3990" y="5788025"/>
            <a:ext cx="859155" cy="6432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200"/>
              </a:lnSpc>
              <a:spcAft>
                <a:spcPts val="55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67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Autism Spectrum Disorder Screening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68897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perform autism spectrum disorder (ASD) screenings at 18 and 24 months, per the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Periodicity Schedule, and when medically indicated.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3505" y="1731010"/>
            <a:ext cx="11957685" cy="367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550" spc="-45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3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Providers should use the developmental screening CPT code 96110 but must include the modifier KX </a:t>
            </a:r>
          </a:p>
          <a:p>
            <a:pPr marL="640080" marR="0" indent="274320" algn="l">
              <a:lnSpc>
                <a:spcPts val="21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ASD </a:t>
            </a:r>
            <a:r>
              <a:rPr lang="en-US" sz="1750" u="sng" spc="-60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 developmental screenings are reimbursable when performed on the same day at 18 months and when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indicated </a:t>
            </a:r>
          </a:p>
          <a:p>
            <a:pPr marL="0" marR="0" indent="0" algn="ctr">
              <a:lnSpc>
                <a:spcPts val="18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Providers must use a validated screening tool to screen for ASD, such as: MCHAT-R/F (ages 16 to 30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months old); SCQ (ages 4 years old and up); and STAT (ages 24 to 35 months old) </a:t>
            </a:r>
          </a:p>
          <a:p>
            <a:pPr marL="182880" marR="0" indent="0" algn="l">
              <a:lnSpc>
                <a:spcPts val="1900"/>
              </a:lnSpc>
              <a:spcBef>
                <a:spcPts val="700"/>
              </a:spcBef>
              <a:spcAft>
                <a:spcPts val="0"/>
              </a:spcAft>
              <a:tabLst>
                <a:tab pos="502920" algn="l"/>
              </a:tabLs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00" b="1" spc="-4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Services &amp; Referrals.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for Kids &amp; Teens covers all medically necessary behavioral health treatment for </a:t>
            </a:r>
          </a:p>
          <a:p>
            <a:pPr marL="502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eligible enrollees under 21 years of age regardless of ASD diagnosis </a:t>
            </a:r>
          </a:p>
          <a:p>
            <a:pPr marL="640080" marR="0" indent="274320" algn="l">
              <a:lnSpc>
                <a:spcPts val="21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Behavioral health treatment services include applied behavioral analysis (ABA) and a variety of other evidence-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based approaches that prevent or minimize the adverse effects of behaviors that interfere with learning and </a:t>
            </a:r>
          </a:p>
          <a:p>
            <a:pPr marL="91440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social interaction, and promote, and functioning </a:t>
            </a:r>
          </a:p>
          <a:p>
            <a:pPr marL="640080" marR="0" indent="274320" algn="l">
              <a:lnSpc>
                <a:spcPts val="2100"/>
              </a:lnSpc>
              <a:spcBef>
                <a:spcPts val="3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Providers should refer individuals to either their managed care plan or their local Regional Center to receive 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59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necessary behavioral health treatment services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609590"/>
          <a:ext cx="12192000" cy="1021715"/>
        </p:xfrm>
        <a:graphic>
          <a:graphicData uri="http://schemas.openxmlformats.org/drawingml/2006/table">
            <a:tbl>
              <a:tblPr/>
              <a:tblGrid>
                <a:gridCol w="103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171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168275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Examples of behavioral health treatment services include behavioral interventions, cognitive behavioral </a:t>
                      </a:r>
                    </a:p>
                    <a:p>
                      <a:pPr marL="137160" marR="168275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intervention, comprehensive behavioral treatment, language training, modeling, natural teaching strategies, </a:t>
                      </a:r>
                    </a:p>
                    <a:p>
                      <a:pPr marL="137160" marR="168275" indent="0" algn="l">
                        <a:lnSpc>
                          <a:spcPts val="2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750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parent/guardian training, peer training, pivotal response training, schedules, scripting, self-management, social </a:t>
                      </a:r>
                    </a:p>
                    <a:p>
                      <a:pPr marL="137160" marR="168275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58400" algn="l"/>
                        </a:tabLs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skills package, and story-based interventions.</a:t>
                      </a:r>
                      <a:r>
                        <a:rPr lang="en-US" sz="100" b="1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100" b="1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16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03505" y="5407025"/>
            <a:ext cx="11957685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80450" y="10160"/>
            <a:ext cx="920750" cy="292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53970" y="10160"/>
            <a:ext cx="95440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2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401570" y="304800"/>
            <a:ext cx="7059295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Depression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03250" y="1271270"/>
            <a:ext cx="3487420" cy="153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Depression Screening </a:t>
            </a:r>
          </a:p>
          <a:p>
            <a:pPr marL="0" marR="0" indent="0" algn="l">
              <a:lnSpc>
                <a:spcPts val="2100"/>
              </a:lnSpc>
              <a:spcBef>
                <a:spcPts val="83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must perform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depression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screenings on children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ages 12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and older at every well-child visit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3250" y="2904490"/>
            <a:ext cx="3499485" cy="288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HCPCS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codes are G8431 (positive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 with follow-up plan)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G8510 (negative screening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no follow-up plan) may not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 submitted more than once a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year per child unless to correct or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ameliorate a condition (see slides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27-29). Apply modifier EP for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EPSDT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739640" y="1298575"/>
            <a:ext cx="6888480" cy="444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Postpartum Depression Screening at Infant Visits </a:t>
            </a:r>
          </a:p>
          <a:p>
            <a:pPr marL="0" marR="0" indent="0" algn="l">
              <a:lnSpc>
                <a:spcPts val="21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perform postpartum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depression screenings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for the birthing parent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at up to four times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during an infant’s first year of life </a:t>
            </a:r>
          </a:p>
          <a:p>
            <a:pPr marL="457200" marR="0" indent="274320" algn="l">
              <a:lnSpc>
                <a:spcPts val="22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BF/AAP Periodicity Schedule recommends this happens during </a:t>
            </a:r>
          </a:p>
          <a:p>
            <a:pPr marL="731520" marR="0" indent="0" algn="l">
              <a:lnSpc>
                <a:spcPts val="2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well-infant visits at 1, 2, 4, and 6 months of age </a:t>
            </a:r>
          </a:p>
          <a:p>
            <a:pPr marL="457200" marR="0" indent="27432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Processes.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These screenings must be billed to the </a:t>
            </a:r>
          </a:p>
          <a:p>
            <a:pPr marL="731520" marR="0" indent="0" algn="l">
              <a:lnSpc>
                <a:spcPts val="20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infant’s Medi-Cal ID regardless if the birthing parent is enrolled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 Medi-Cal; if the infant’s Medi-Cal eligibility has not been </a:t>
            </a:r>
          </a:p>
          <a:p>
            <a:pPr marL="73152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established during the first two months of life, the screening </a:t>
            </a:r>
          </a:p>
          <a:p>
            <a:pPr marL="731520" marR="0" indent="0" algn="l">
              <a:lnSpc>
                <a:spcPts val="22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may be billed to the birthing parent’s Medi-Cal ID </a:t>
            </a:r>
          </a:p>
          <a:p>
            <a:pPr marL="0" marR="0" indent="0" algn="l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at least one claim with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diagnosis code if multiple depression screenings are performed for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single Medi-Cal member with HCPCS codes G8431 and G8510 in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year.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45210" y="5876925"/>
            <a:ext cx="10765790" cy="917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30" dirty="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Providers must use a validated depression screening tool for children and youth and </a:t>
            </a:r>
          </a:p>
          <a:p>
            <a:pPr marL="0" marR="0" indent="0" algn="l">
              <a:lnSpc>
                <a:spcPts val="2200"/>
              </a:lnSpc>
              <a:spcBef>
                <a:spcPts val="35"/>
              </a:spcBef>
              <a:spcAft>
                <a:spcPts val="0"/>
              </a:spcAft>
              <a:tabLst>
                <a:tab pos="10789920" algn="r"/>
              </a:tabLst>
            </a:pP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pregnant or postpartum individuals, with options including the</a:t>
            </a:r>
            <a:r>
              <a:rPr lang="en-US" sz="1750" u="sng" spc="0" dirty="0">
                <a:solidFill>
                  <a:srgbClr val="0000FF"/>
                </a:solidFill>
                <a:latin typeface="Segoe UI" panose="02020603050405020304" pitchFamily="2"/>
              </a:rPr>
              <a:t> Patient Health Questionnaire (PHQ-9),</a:t>
            </a:r>
            <a:r>
              <a:rPr lang="en-US" sz="100" spc="0" dirty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  <a:r>
              <a:rPr lang="en-US" sz="1200" spc="0" dirty="0">
                <a:solidFill>
                  <a:srgbClr val="858585"/>
                </a:solidFill>
                <a:latin typeface="Segoe UI" panose="02020603050405020304" pitchFamily="2"/>
              </a:rPr>
              <a:t>17 </a:t>
            </a:r>
          </a:p>
          <a:p>
            <a:pPr marL="960120" marR="0" indent="0" algn="l">
              <a:lnSpc>
                <a:spcPts val="2200"/>
              </a:lnSpc>
              <a:spcBef>
                <a:spcPts val="110"/>
              </a:spcBef>
              <a:spcAft>
                <a:spcPts val="385"/>
              </a:spcAft>
              <a:tabLst>
                <a:tab pos="10789920" algn="r"/>
              </a:tabLst>
            </a:pPr>
            <a:r>
              <a:rPr lang="en-US" sz="1750" u="sng" spc="0" dirty="0">
                <a:solidFill>
                  <a:srgbClr val="0000FF"/>
                </a:solidFill>
                <a:latin typeface="Segoe UI" panose="02020603050405020304" pitchFamily="2"/>
              </a:rPr>
              <a:t>Edinburgh Postnatal Depression Scale (EPDS),</a:t>
            </a: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 and </a:t>
            </a:r>
            <a:r>
              <a:rPr lang="en-US" sz="1750" u="sng" spc="0" dirty="0">
                <a:solidFill>
                  <a:srgbClr val="0000FF"/>
                </a:solidFill>
                <a:latin typeface="Segoe UI" panose="02020603050405020304" pitchFamily="2"/>
              </a:rPr>
              <a:t>Beck Depression Inventory (BDI)</a:t>
            </a:r>
            <a:r>
              <a:rPr lang="en-US" sz="100" spc="-5" dirty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spc="-5" dirty="0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34895"/>
            <a:ext cx="5986145" cy="38284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1948160" y="6266815"/>
            <a:ext cx="73025" cy="53657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16535" y="6736080"/>
            <a:ext cx="97155" cy="977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0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Dyadic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5840"/>
            <a:ext cx="12192000" cy="13258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As of January 2023, Medi-Cal covers dyadic and family therapy services, which include integrated physical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behavioral health screenings and services for the child and their parent/caregiver or whole family, not just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child who is the identified patient. Dyadic services involve simultaneous treatment for the child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parent/caregiver, with studies showing significant improvements in child behavior issues and increases in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positive parent/child attachment.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196330" y="2334895"/>
            <a:ext cx="5763895" cy="3825240"/>
          </a:xfrm>
          <a:prstGeom prst="rect">
            <a:avLst/>
          </a:prstGeom>
          <a:solidFill>
            <a:srgbClr val="FBFBFC"/>
          </a:solidFill>
          <a:ln w="0" cmpd="sng">
            <a:noFill/>
            <a:prstDash val="solid"/>
          </a:ln>
        </p:spPr>
        <p:txBody>
          <a:bodyPr vert="horz" lIns="0" tIns="161925" rIns="0" bIns="0" anchor="t"/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Dyadic Services for Parent/Caregivers Billing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Codes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Providers may also deliver dyadic caregiver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services at a well child visit in which the caregiver(s) are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present. The U1 modifier is required to designate dyadic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services. </a:t>
            </a:r>
          </a:p>
          <a:p>
            <a:pPr marL="365760" marR="0" indent="0" algn="l">
              <a:lnSpc>
                <a:spcPts val="23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Brief emotional/behavioral assessment (96127)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ACE screening (G9919, G9920)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SABIRT (G0442, H0049, H0050) </a:t>
            </a:r>
          </a:p>
          <a:p>
            <a:pPr marL="365760" marR="0" indent="0" algn="l">
              <a:lnSpc>
                <a:spcPts val="23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Depression screening (G8431, G8510) </a:t>
            </a:r>
          </a:p>
          <a:p>
            <a:pPr marL="36576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  <a:tabLst>
                <a:tab pos="731520" algn="l"/>
              </a:tabLs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behavior assessments and interventions </a:t>
            </a:r>
          </a:p>
          <a:p>
            <a:pPr marL="6858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(96156, 96167, 96168, 96170 and 96171)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Psychiatric diagnostic evaluation (90791, 90792) </a:t>
            </a:r>
          </a:p>
          <a:p>
            <a:pPr marL="365760" marR="0" indent="0" algn="l">
              <a:lnSpc>
                <a:spcPts val="2400"/>
              </a:lnSpc>
              <a:spcBef>
                <a:spcPts val="5"/>
              </a:spcBef>
              <a:spcAft>
                <a:spcPts val="65"/>
              </a:spcAft>
              <a:tabLst>
                <a:tab pos="731520" algn="l"/>
              </a:tabLst>
            </a:pPr>
            <a:r>
              <a:rPr lang="en-US" sz="140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Tobacco cessation counseling (99406, 99407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20370" y="2479040"/>
            <a:ext cx="5264150" cy="3583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Dyadic Services for Children ages 0 to 20 </a:t>
            </a:r>
          </a:p>
          <a:p>
            <a:pPr marL="457200" marR="0" indent="0" algn="l">
              <a:lnSpc>
                <a:spcPts val="21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reimburses a number of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dyadic services for recipients ages 0 to 20 years,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when billed to the child’s Medi-Cal ID. The U1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modifier is required to designate dyadic services.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Behavioral Health (DBH) Well-Child Visits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(H1011) </a:t>
            </a:r>
          </a:p>
          <a:p>
            <a:pPr marL="0" marR="0" indent="0" algn="l">
              <a:lnSpc>
                <a:spcPts val="27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Comprehensive Community Support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(H2015)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Psychoeducational Services (H2027) </a:t>
            </a:r>
          </a:p>
          <a:p>
            <a:pPr marL="0" marR="0" indent="0" algn="l">
              <a:lnSpc>
                <a:spcPts val="27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sz="1650" spc="-2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Dyadic Family Training and Counseling for Child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Development (T1027)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84017"/>
              </p:ext>
            </p:extLst>
          </p:nvPr>
        </p:nvGraphicFramePr>
        <p:xfrm>
          <a:off x="210185" y="6214745"/>
          <a:ext cx="12026900" cy="103949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03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7305" cmpd="dbl">
                      <a:solidFill>
                        <a:srgbClr val="2C6D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17525" indent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See the</a:t>
                      </a:r>
                      <a:r>
                        <a:rPr lang="en-US" sz="1800" u="sng" spc="-4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 Non-Specialty Mental Health Services Manual</a:t>
                      </a:r>
                      <a:r>
                        <a:rPr lang="en-US" sz="1750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for more information on dyadic services </a:t>
                      </a:r>
                      <a:r>
                        <a:rPr lang="en-US" sz="1750" b="1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billing codes, </a:t>
                      </a:r>
                    </a:p>
                    <a:p>
                      <a:pPr marL="0" marR="60325" indent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47120" algn="r"/>
                        </a:tabLst>
                      </a:pPr>
                      <a:r>
                        <a:rPr lang="en-US" sz="1750" b="1" u="sng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modifiers, and screenings</a:t>
                      </a:r>
                      <a:r>
                        <a:rPr lang="en-US" sz="1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2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18 </a:t>
                      </a:r>
                    </a:p>
                    <a:p>
                      <a:pPr marL="0" marR="317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en-US" sz="1200" u="sng" spc="0">
                          <a:solidFill>
                            <a:srgbClr val="888888"/>
                          </a:solidFill>
                          <a:latin typeface="Segoe UI" panose="02020603050405020304" pitchFamily="2"/>
                        </a:rPr>
                        <a:t>Updated May 2024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7305" cmpd="dbl">
                      <a:solidFill>
                        <a:srgbClr val="2C6D8D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7305" cmpd="dbl">
                      <a:solidFill>
                        <a:srgbClr val="2C6D8D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7305" cmpd="dbl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7305" cmpd="dbl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7305" cmpd="dbl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4616" y="1774190"/>
            <a:ext cx="6332854" cy="468757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045950" y="2023745"/>
            <a:ext cx="24130" cy="44138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5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Vision and Hearing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594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Providers must deliver vision and hearing screening for all children and youth under age 21 per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41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Periodicity Schedule to identify need for glasses, contacts, hearing aids, cochlear implants, or other concerns.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0520" y="2082800"/>
            <a:ext cx="5520055" cy="4378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Vision Screening </a:t>
            </a:r>
          </a:p>
          <a:p>
            <a:pPr marL="0" marR="0" indent="0" algn="l">
              <a:lnSpc>
                <a:spcPts val="21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conduct vision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at years 3, 4, 5, 6, 8, 10, 12, and 15, with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risk assessments conducted at other ages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Screening Tools. </a:t>
            </a:r>
          </a:p>
          <a:p>
            <a:pPr marL="457200" marR="0" indent="274320" algn="l">
              <a:lnSpc>
                <a:spcPts val="21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may use instrument-based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to assess risk at ages 12 and 24 months and at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well child visits at ages 3 through 5 years </a:t>
            </a:r>
          </a:p>
          <a:p>
            <a:pPr marL="457200" marR="0" indent="274320" algn="l">
              <a:lnSpc>
                <a:spcPts val="2100"/>
              </a:lnSpc>
              <a:spcBef>
                <a:spcPts val="4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may deliver a visual acuity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ages 4 and 5 years, as well as in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cooperative 3-year-olds </a:t>
            </a:r>
          </a:p>
          <a:p>
            <a:pPr marL="0" marR="0" indent="0" algn="l">
              <a:lnSpc>
                <a:spcPts val="2000"/>
              </a:lnSpc>
              <a:spcBef>
                <a:spcPts val="92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99173*, 99381 thru 99385 and 99391 thru 99395 </a:t>
            </a:r>
          </a:p>
          <a:p>
            <a:pPr marL="0" marR="0" indent="0" algn="l">
              <a:lnSpc>
                <a:spcPts val="1800"/>
              </a:lnSpc>
              <a:spcBef>
                <a:spcPts val="555"/>
              </a:spcBef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Segoe UI" panose="02020603050405020304" pitchFamily="2"/>
              </a:rPr>
              <a:t>*For school-based enrolled Medi-Cal providers only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427470" y="2164080"/>
            <a:ext cx="5456555" cy="427355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950" b="1" spc="0" dirty="0">
                <a:solidFill>
                  <a:srgbClr val="000000"/>
                </a:solidFill>
                <a:latin typeface="Segoe UI" panose="02020603050405020304" pitchFamily="2"/>
              </a:rPr>
              <a:t>Hearing Screening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 dirty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</a:p>
          <a:p>
            <a:pPr marL="457200" marR="0" indent="274320" algn="l">
              <a:lnSpc>
                <a:spcPts val="2100"/>
              </a:lnSpc>
              <a:spcBef>
                <a:spcPts val="45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Providers must confirm the initial newborn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screening was completed, verify results, and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follow up as appropriate </a:t>
            </a:r>
          </a:p>
          <a:p>
            <a:pPr marL="457200" marR="0" indent="274320" algn="l">
              <a:lnSpc>
                <a:spcPts val="21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After the newborn screening, providers must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conduct hearing screenings at years 4, 8, 10,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13, 16, and 20, with risk assessments </a:t>
            </a:r>
          </a:p>
          <a:p>
            <a:pPr marL="731520" marR="0" indent="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1750" spc="-35" dirty="0">
                <a:solidFill>
                  <a:srgbClr val="000000"/>
                </a:solidFill>
                <a:latin typeface="Segoe UI" panose="02020603050405020304" pitchFamily="2"/>
              </a:rPr>
              <a:t>conducted at other ages </a:t>
            </a:r>
          </a:p>
          <a:p>
            <a:pPr marL="0" marR="0" indent="0" algn="l">
              <a:lnSpc>
                <a:spcPts val="22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 dirty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320040" marR="0" indent="0" algn="l">
              <a:lnSpc>
                <a:spcPts val="21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92551 (screening test, pure tone, air only) and 92552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 dirty="0">
                <a:solidFill>
                  <a:srgbClr val="000000"/>
                </a:solidFill>
                <a:latin typeface="Segoe UI" panose="02020603050405020304" pitchFamily="2"/>
              </a:rPr>
              <a:t>(pure tone audiometry [threshold]; air only) with ICD-</a:t>
            </a:r>
            <a:r>
              <a:rPr lang="en-US" sz="10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10-CM diagnosis codes Z00.121, Z00.129, Z01.10, or </a:t>
            </a:r>
          </a:p>
          <a:p>
            <a:pPr marL="32004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Z01.11 available for hearing screenings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047095" y="6461760"/>
            <a:ext cx="228600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3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19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0120" y="800100"/>
            <a:ext cx="9931400" cy="116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5200"/>
              </a:lnSpc>
              <a:spcAft>
                <a:spcPts val="3935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Today’s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960120" y="1968500"/>
            <a:ext cx="9931400" cy="4610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63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4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10">
                <a:solidFill>
                  <a:srgbClr val="000000"/>
                </a:solidFill>
                <a:latin typeface="Segoe UI" panose="02020603050405020304" pitchFamily="2"/>
              </a:rPr>
              <a:t> Goals &amp; Purpose of Today’s Training </a:t>
            </a:r>
          </a:p>
          <a:p>
            <a:pPr marL="0" marR="0" indent="0" algn="l">
              <a:lnSpc>
                <a:spcPts val="45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34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5">
                <a:solidFill>
                  <a:srgbClr val="000000"/>
                </a:solidFill>
                <a:latin typeface="Segoe UI" panose="02020603050405020304" pitchFamily="2"/>
              </a:rPr>
              <a:t> Training Modules </a:t>
            </a:r>
          </a:p>
          <a:p>
            <a:pPr marL="457200" marR="0" indent="228600" algn="l">
              <a:lnSpc>
                <a:spcPts val="3100"/>
              </a:lnSpc>
              <a:spcBef>
                <a:spcPts val="8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25">
                <a:solidFill>
                  <a:srgbClr val="000000"/>
                </a:solidFill>
                <a:latin typeface="Segoe UI" panose="02020603050405020304" pitchFamily="2"/>
              </a:rPr>
              <a:t>Module 1: 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What is Medi-Cal for Kids &amp; Teens and How Does it Work? </a:t>
            </a:r>
          </a:p>
          <a:p>
            <a:pPr marL="457200" marR="0" indent="228600" algn="l">
              <a:lnSpc>
                <a:spcPts val="27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5">
                <a:solidFill>
                  <a:srgbClr val="000000"/>
                </a:solidFill>
                <a:latin typeface="Segoe UI" panose="02020603050405020304" pitchFamily="2"/>
              </a:rPr>
              <a:t>Module 2: 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Deep Dive into Behavioral Health Services, California </a:t>
            </a:r>
          </a:p>
          <a:p>
            <a:pPr marL="685800" marR="0" indent="0" algn="l">
              <a:lnSpc>
                <a:spcPts val="2700"/>
              </a:lnSpc>
              <a:spcBef>
                <a:spcPts val="0"/>
              </a:spcBef>
              <a:spcAft>
                <a:spcPts val="1586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Children’s Services Program, and Skilled Nursing Services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7160" y="5669280"/>
            <a:ext cx="11924030" cy="1125220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7015" y="5925185"/>
            <a:ext cx="533400" cy="5734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144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777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Oral Health Screening &amp; Assessment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990600"/>
            <a:ext cx="12192000" cy="8750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5029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Providers must perform oral health screening and assessment services and ensure children ages 6 years and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under are referred to a Medi-Cal Dental provider. Primary care providers have an important role in ensuring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835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oral health care, guidance, and education are provided to children and families.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30810" y="1941830"/>
            <a:ext cx="11932920" cy="3611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spc="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0">
                <a:solidFill>
                  <a:srgbClr val="000000"/>
                </a:solidFill>
                <a:latin typeface="Segoe UI" panose="02020603050405020304" pitchFamily="2"/>
              </a:rPr>
              <a:t> Oral Health Screening Schedule. </a:t>
            </a:r>
          </a:p>
          <a:p>
            <a:pPr marL="59436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Primary care providers must conduct an oral health assessment at minimum at the 6, 9, 12, 18, 24, and 30 month </a:t>
            </a:r>
          </a:p>
          <a:p>
            <a:pPr marL="868680" marR="0" indent="0" algn="l">
              <a:lnSpc>
                <a:spcPts val="20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well-child visits, as well as annually starting at age 3 and up </a:t>
            </a:r>
            <a:r>
              <a:rPr lang="en-US" sz="1700" i="1" spc="2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sooner at eruption of first tooth, should that occur </a:t>
            </a:r>
          </a:p>
          <a:p>
            <a:pPr marL="86868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first </a:t>
            </a:r>
          </a:p>
          <a:p>
            <a:pPr marL="594360" marR="0" indent="274320" algn="l">
              <a:lnSpc>
                <a:spcPts val="19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55">
                <a:solidFill>
                  <a:srgbClr val="000000"/>
                </a:solidFill>
                <a:latin typeface="Segoe UI" panose="02020603050405020304" pitchFamily="2"/>
              </a:rPr>
              <a:t>On this same schedule, primary care providers must assess whether the child has a dental home. If no dental </a:t>
            </a:r>
          </a:p>
          <a:p>
            <a:pPr marL="8686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home is identified, then providers must refer the child to a Medi-Cal dental provider </a:t>
            </a:r>
          </a:p>
          <a:p>
            <a:pPr marL="137160" marR="0" indent="0" algn="l">
              <a:lnSpc>
                <a:spcPts val="2000"/>
              </a:lnSpc>
              <a:spcBef>
                <a:spcPts val="78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Reimbursement codes CPT 99381 – 99383 and 99391 – 99393 for oral health risk assessment </a:t>
            </a:r>
          </a:p>
          <a:p>
            <a:pPr marL="137160" marR="0" indent="0" algn="l">
              <a:lnSpc>
                <a:spcPts val="18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240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 Fluoride Varnish. </a:t>
            </a:r>
            <a:r>
              <a:rPr lang="en-US" sz="1650" spc="5">
                <a:solidFill>
                  <a:srgbClr val="000000"/>
                </a:solidFill>
                <a:latin typeface="Segoe UI" panose="02020603050405020304" pitchFamily="2"/>
              </a:rPr>
              <a:t>Once teeth are present, fluoride varnish should be applied to all children every 3 – 6 months through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age 5 in the primary care or dental office based on caries risk </a:t>
            </a:r>
          </a:p>
          <a:p>
            <a:pPr marL="59436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Reimbursement codes HCPCS D1206 and CPT 99188 for fluoride varnish, up to three times in 12-month period </a:t>
            </a:r>
          </a:p>
          <a:p>
            <a:pPr marL="137160" marR="0" indent="0" algn="l">
              <a:lnSpc>
                <a:spcPts val="1800"/>
              </a:lnSpc>
              <a:spcBef>
                <a:spcPts val="92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Fluoride Supplementation.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If a child’s primary water source does not contain fluoride, primary care providers must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consider providing fluoride supplementation to children ages 6 months through 16 years of age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760720"/>
          <a:ext cx="12192000" cy="947420"/>
        </p:xfrm>
        <a:graphic>
          <a:graphicData uri="http://schemas.openxmlformats.org/drawingml/2006/table">
            <a:tbl>
              <a:tblPr/>
              <a:tblGrid>
                <a:gridCol w="78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4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6510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Dental providers are responsible for providing dental care that goes beyond oral health assessments (such as dental </a:t>
                      </a:r>
                    </a:p>
                    <a:p>
                      <a:pPr marL="0" marR="165100" indent="0" algn="ctr">
                        <a:lnSpc>
                          <a:spcPts val="2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cleanings and tooth extractions). Medi-Cal managed care providers are responsible for providing referrals to a dental </a:t>
                      </a:r>
                    </a:p>
                    <a:p>
                      <a:pPr marL="0" marR="165100" indent="0" algn="ctr">
                        <a:lnSpc>
                          <a:spcPts val="14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 in the child’s network, which will either be Dental Fee For Services (in most California counties) or Dental </a:t>
                      </a:r>
                    </a:p>
                    <a:p>
                      <a:pPr marL="0" marR="890270" indent="0" algn="r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spc="0">
                          <a:solidFill>
                            <a:srgbClr val="777777"/>
                          </a:solidFill>
                          <a:latin typeface="Segoe UI" panose="02020603050405020304" pitchFamily="2"/>
                        </a:rPr>
                        <a:t>20 </a:t>
                      </a:r>
                    </a:p>
                    <a:p>
                      <a:pPr marL="0" marR="3176270" indent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1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(in Sacramento and Los Angeles Counties).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30810" y="5553710"/>
            <a:ext cx="11932920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" y="5721350"/>
            <a:ext cx="478790" cy="5302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25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1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893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633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0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ACEs/Trauma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8807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may conduct adverse childhood experiences (ACEs) screenings for all children and youth under age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21. ACEs screenings are not currently included in the BF/AAP Periodicity Schedule but are encouraged through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the California Surgeon General’s</a:t>
            </a:r>
            <a:r>
              <a:rPr lang="en-US" sz="1750" b="1" u="sng" spc="0">
                <a:solidFill>
                  <a:srgbClr val="0000FF"/>
                </a:solidFill>
                <a:latin typeface="Segoe UI" panose="02020603050405020304" pitchFamily="2"/>
              </a:rPr>
              <a:t> ACEs Aware</a:t>
            </a: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 campaign and are reimbursable.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2221865"/>
            <a:ext cx="12146280" cy="32829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 Recommended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conduct ACEs screenings once per year, per child </a:t>
            </a:r>
          </a:p>
          <a:p>
            <a:pPr marL="0" marR="0" indent="0" algn="ctr">
              <a:lnSpc>
                <a:spcPts val="25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400" spc="-25">
                <a:solidFill>
                  <a:srgbClr val="F79546"/>
                </a:solidFill>
                <a:latin typeface="Arial" panose="02020603050405020304" pitchFamily="2"/>
              </a:rPr>
              <a:t>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ACEs “scores” are designated as high risk for toxic stress if a child’s ACEs score is 4 or greater (HCPCS G9919) </a:t>
            </a:r>
          </a:p>
          <a:p>
            <a:pPr marL="10058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low risk for toxic stress if the ACEs score is between 0 and 3 (HCPCS G9920) </a:t>
            </a:r>
          </a:p>
          <a:p>
            <a:pPr marL="228600" marR="0" indent="0" algn="l">
              <a:lnSpc>
                <a:spcPts val="3100"/>
              </a:lnSpc>
              <a:spcBef>
                <a:spcPts val="138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use the validated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PEARLS screening tool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for ages 0 – 19 years for ACEs screening </a:t>
            </a:r>
          </a:p>
          <a:p>
            <a:pPr marL="228600" marR="0" indent="0" algn="l">
              <a:lnSpc>
                <a:spcPts val="2900"/>
              </a:lnSpc>
              <a:spcBef>
                <a:spcPts val="151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Provider Training.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complete and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attest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to having completed the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ACEs Aware Training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in order to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be eligible to receive the incentive payment (see box below) </a:t>
            </a:r>
          </a:p>
          <a:p>
            <a:pPr marL="228600" marR="0" indent="0" algn="l">
              <a:lnSpc>
                <a:spcPts val="2900"/>
              </a:lnSpc>
              <a:spcBef>
                <a:spcPts val="15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Referrals.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who conduct ACEs screenings must provide children with appropriate referrals when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71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necessary for diagnosis and treatment without delay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705" y="5683250"/>
          <a:ext cx="11949430" cy="81153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7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210">
                <a:tc grid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359410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Supplemental Incentive Payment. </a:t>
                      </a:r>
                      <a:r>
                        <a:rPr lang="en-US" sz="1750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Under Proposition 56, Medi-Cal reimburses providers </a:t>
                      </a:r>
                      <a:r>
                        <a:rPr lang="en-US" sz="1750" i="1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who completed and </a:t>
                      </a:r>
                    </a:p>
                    <a:p>
                      <a:pPr marL="0" marR="47371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5"/>
                        </a:spcAft>
                      </a:pPr>
                      <a:r>
                        <a:rPr lang="en-US" sz="1750" i="1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attested to the ACES Aware training </a:t>
                      </a:r>
                      <a:r>
                        <a:rPr lang="en-US" sz="17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with a supplemental incentive payment of $29.00 for trauma screenings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dbl">
                      <a:solidFill>
                        <a:srgbClr val="EBE3D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21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221865"/>
            <a:ext cx="12146280" cy="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5504815"/>
            <a:ext cx="12146280" cy="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79705" y="5614670"/>
            <a:ext cx="11835765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79705" y="6412865"/>
            <a:ext cx="11835765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179705" y="5614670"/>
            <a:ext cx="0" cy="798195"/>
          </a:xfrm>
          <a:prstGeom prst="line">
            <a:avLst/>
          </a:prstGeom>
          <a:ln w="24130" cmpd="dbl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2015470" y="5614670"/>
            <a:ext cx="0" cy="798195"/>
          </a:xfrm>
          <a:prstGeom prst="line">
            <a:avLst/>
          </a:prstGeom>
          <a:ln w="27305" cmpd="dbl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505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2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Alcohol and Drug Screening, Assessment, Brief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3950" b="1" spc="-25">
                <a:solidFill>
                  <a:srgbClr val="16305A"/>
                </a:solidFill>
                <a:latin typeface="Segoe UI" panose="02020603050405020304" pitchFamily="2"/>
              </a:rPr>
              <a:t>Interventions and Referral to Treatment (SABIRT)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6305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provide SABIRT screening and services to children ages 11 years and older with a potential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substance use disorder (SUD).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570" y="2142490"/>
            <a:ext cx="7315200" cy="470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Screening.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Validated screening tools for children/adolescents: Parents, Partner, Past, </a:t>
            </a:r>
          </a:p>
          <a:p>
            <a:pPr marL="0" marR="45720" indent="0" algn="r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and Present (4Ps) and Car, Relax, Alone, Forget, Friends, Trouble (CRAFFT)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codes HCPCS G0442 for alcohol use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screening and H0049 for drug use screening </a:t>
            </a:r>
          </a:p>
          <a:p>
            <a:pPr marL="914400" marR="0" indent="274320" algn="l">
              <a:lnSpc>
                <a:spcPts val="1900"/>
              </a:lnSpc>
              <a:spcBef>
                <a:spcPts val="4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using CRAFFT, which is for alcohol and drug use screening, </a:t>
            </a:r>
          </a:p>
          <a:p>
            <a:pPr marL="11887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providers can bill both G0442 and H0049 </a:t>
            </a:r>
          </a:p>
          <a:p>
            <a:pPr marL="0" marR="0" indent="0" algn="l">
              <a:lnSpc>
                <a:spcPts val="1800"/>
              </a:lnSpc>
              <a:spcBef>
                <a:spcPts val="137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Assessment.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screening is positive, then providers should assess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whether the disorder is present. </a:t>
            </a:r>
          </a:p>
          <a:p>
            <a:pPr marL="457200" marR="0" indent="27432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Validated assessment tools: Drug Abuse Screening Test (DAST-20) and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Alcohol Use Disorders Identification Test (AUDIT) </a:t>
            </a:r>
          </a:p>
          <a:p>
            <a:pPr marL="0" marR="0" indent="0" algn="l">
              <a:lnSpc>
                <a:spcPts val="1900"/>
              </a:lnSpc>
              <a:spcBef>
                <a:spcPts val="51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Interventions &amp; Referral to Treatment.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brief assessment reveals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alcohol or drug misuse, providers can conduct brief interventions, which can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include alcohol misuse counseling and discussing and agreeing on plans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follow-up, including referral to other treatment if indicated. </a:t>
            </a:r>
          </a:p>
          <a:p>
            <a:pPr marL="45720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 HCPCS H0050 for alcohol and/or </a:t>
            </a:r>
          </a:p>
          <a:p>
            <a:pPr marL="731520" marR="0" indent="0" algn="l">
              <a:lnSpc>
                <a:spcPts val="2000"/>
              </a:lnSpc>
              <a:spcBef>
                <a:spcPts val="15"/>
              </a:spcBef>
              <a:spcAft>
                <a:spcPts val="15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drug brief intervention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872730" y="2142490"/>
            <a:ext cx="3996055" cy="454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Provider Type.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SABIRT services are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reimbursable to physicians, physician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assistants, nurse practitioners, certified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nurse midwives, licensed midwives,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licensed clinical social workers, licensed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professional clinical counselors,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40">
                <a:solidFill>
                  <a:srgbClr val="000000"/>
                </a:solidFill>
                <a:latin typeface="Segoe UI" panose="02020603050405020304" pitchFamily="2"/>
              </a:rPr>
              <a:t>psychologists, and licensed marriage and </a:t>
            </a:r>
          </a:p>
          <a:p>
            <a:pPr marL="32004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family therapists </a:t>
            </a:r>
          </a:p>
          <a:p>
            <a:pPr marL="0" marR="0" indent="0" algn="l">
              <a:lnSpc>
                <a:spcPts val="1900"/>
              </a:lnSpc>
              <a:spcBef>
                <a:spcPts val="845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Documentation Requirements.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provider must include in the child’s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medical records: </a:t>
            </a:r>
          </a:p>
          <a:p>
            <a:pPr marL="457200" marR="0" indent="274320" algn="l">
              <a:lnSpc>
                <a:spcPts val="1900"/>
              </a:lnSpc>
              <a:spcBef>
                <a:spcPts val="1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The service provided (e.g., screen </a:t>
            </a:r>
          </a:p>
          <a:p>
            <a:pPr marL="73152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and brief intervention); </a:t>
            </a:r>
          </a:p>
          <a:p>
            <a:pPr marL="45720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The name of the screening and/or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assessment tool and scores; and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a referral to an alcohol or SUD </a:t>
            </a:r>
          </a:p>
          <a:p>
            <a:pPr marL="731520" marR="0" indent="0" algn="l">
              <a:lnSpc>
                <a:spcPts val="2000"/>
              </a:lnSpc>
              <a:spcBef>
                <a:spcPts val="415"/>
              </a:spcBef>
              <a:spcAft>
                <a:spcPts val="285"/>
              </a:spcAft>
              <a:tabLst>
                <a:tab pos="3246120" algn="l"/>
              </a:tabLs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program was made </a:t>
            </a:r>
            <a:r>
              <a:rPr lang="en-US" sz="1200" spc="-5">
                <a:solidFill>
                  <a:srgbClr val="858585"/>
                </a:solidFill>
                <a:latin typeface="Segoe UI" panose="02020603050405020304" pitchFamily="2"/>
              </a:rPr>
              <a:t>22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62255" y="2279650"/>
            <a:ext cx="11365865" cy="422084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62255" y="2279650"/>
            <a:ext cx="11365865" cy="42037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2200"/>
              </a:lnSpc>
              <a:spcAft>
                <a:spcPts val="52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6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Initial Health Appointment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61415"/>
            <a:ext cx="12192000" cy="96901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Previously called the “Initial Health Assessment (IHA),” the Initial Health Appointment (IHA) is a Medi-Cal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managed care requirement for adults and children to ensure new members receive a comprehensive assessment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79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by a primary care provider.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89065"/>
            <a:ext cx="1219200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96570" y="2279650"/>
            <a:ext cx="10826750" cy="2552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The IHA consists of a history of the member’s physical and behavioral health, identification of risks,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assessment of need for preventive screens or services and health education, and the diagnosis and plan for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 of any diseases </a:t>
            </a:r>
          </a:p>
          <a:p>
            <a:pPr marL="0" marR="0" indent="0" algn="l">
              <a:lnSpc>
                <a:spcPts val="1900"/>
              </a:lnSpc>
              <a:spcBef>
                <a:spcPts val="1485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conduct the IHA within </a:t>
            </a:r>
            <a:r>
              <a:rPr lang="en-US" sz="1650" b="1" spc="-10">
                <a:solidFill>
                  <a:srgbClr val="000000"/>
                </a:solidFill>
                <a:latin typeface="Segoe UI" panose="02020603050405020304" pitchFamily="2"/>
              </a:rPr>
              <a:t>120 days of a child’s enrollment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in a managed care plan (or within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BF/AAP Periodicity Schedule timeline for children ages 18 months or younger, </a:t>
            </a:r>
            <a:r>
              <a:rPr lang="en-US" sz="1650" b="1" spc="-20">
                <a:solidFill>
                  <a:srgbClr val="000000"/>
                </a:solidFill>
                <a:latin typeface="Segoe UI" panose="02020603050405020304" pitchFamily="2"/>
              </a:rPr>
              <a:t>whichever is sooner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  <a:p>
            <a:pPr marL="457200" marR="0" indent="274320" algn="l">
              <a:lnSpc>
                <a:spcPts val="22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If the first 120 days of a child’s enrollment in a managed care plan falls within the timing of a child’s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Schedule, the child’s well-child visit will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serve as the IHA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96570" y="4866005"/>
            <a:ext cx="10391140" cy="161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45720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IHA cannot be delayed beyond the first 120 days of a child’s initial enrollment in order to coincide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with a scheduled well-child visit according to the BF/AAP Periodicity Schedule that is later than 120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days from enrollment; an earlier, separate IHA will be indicated in this case </a:t>
            </a:r>
          </a:p>
          <a:p>
            <a:pPr marL="0" marR="0" indent="0" algn="l">
              <a:lnSpc>
                <a:spcPts val="2000"/>
              </a:lnSpc>
              <a:spcBef>
                <a:spcPts val="132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Each managed care plans’ processes and policies are different, but managed care plans should support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in helping to schedule an appointment to conduct the IHA within the required time period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34950" y="2096770"/>
            <a:ext cx="11396345" cy="4319270"/>
          </a:xfrm>
          <a:prstGeom prst="rect">
            <a:avLst/>
          </a:prstGeom>
          <a:solidFill>
            <a:srgbClr val="D5E2E8"/>
          </a:solidFill>
          <a:ln w="3048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94030" y="3331210"/>
            <a:ext cx="1849755" cy="18503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0805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22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As Needed Screenings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8559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While regular (periodic) screenings are required, additional screenings must be done any time when medically </a:t>
            </a:r>
          </a:p>
          <a:p>
            <a:pPr marL="0" marR="0" indent="0" algn="ctr">
              <a:lnSpc>
                <a:spcPts val="14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necessary to assess diagnoses between regularly scheduled screenings. These as needed screenings are called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“interperiodic screenings.”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16040"/>
            <a:ext cx="12192000" cy="187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78130" y="2096770"/>
            <a:ext cx="11309985" cy="766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246888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 As needed screenings </a:t>
            </a:r>
            <a:r>
              <a:rPr lang="en-US" sz="1950" b="1" spc="-20">
                <a:solidFill>
                  <a:srgbClr val="000000"/>
                </a:solidFill>
                <a:latin typeface="Segoe UI" panose="02020603050405020304" pitchFamily="2"/>
              </a:rPr>
              <a:t>may not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be limited in number nor require prior </a:t>
            </a:r>
          </a:p>
          <a:p>
            <a:pPr marL="2788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authorization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78130" y="3091815"/>
          <a:ext cx="11309985" cy="3010535"/>
        </p:xfrm>
        <a:graphic>
          <a:graphicData uri="http://schemas.openxmlformats.org/drawingml/2006/table">
            <a:tbl>
              <a:tblPr/>
              <a:tblGrid>
                <a:gridCol w="206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053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148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Medical necessity of as needed screenings may be determined by the child’s </a:t>
                      </a:r>
                    </a:p>
                    <a:p>
                      <a:pPr marL="68580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physician; dentist; or a health, developmental, or educational professional </a:t>
                      </a:r>
                    </a:p>
                    <a:p>
                      <a:pPr marL="68580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who comes into contact with the child </a:t>
                      </a:r>
                    </a:p>
                    <a:p>
                      <a:pPr marL="411480" marR="0" indent="0" algn="l">
                        <a:lnSpc>
                          <a:spcPts val="3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 parent or caregiver can request a child receive an as needed screening </a:t>
                      </a:r>
                    </a:p>
                    <a:p>
                      <a:pPr marL="68580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outside of the BF/AAP Periodicity Schedule </a:t>
                      </a:r>
                    </a:p>
                    <a:p>
                      <a:pPr marL="411480" marR="0" indent="0" algn="l">
                        <a:lnSpc>
                          <a:spcPts val="3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As needed screenings should be billed using the appropriate preventive </a:t>
                      </a:r>
                    </a:p>
                    <a:p>
                      <a:pPr marL="68580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medicine CPT code and ICD-10 CM diagnosis code Z00.8 (encounter for </a:t>
                      </a:r>
                    </a:p>
                    <a:p>
                      <a:pPr marL="68580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other general examination); the reason for the as needed screening must be </a:t>
                      </a:r>
                    </a:p>
                    <a:p>
                      <a:pPr marL="68580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documented in the medical record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20455" y="15875"/>
            <a:ext cx="92011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93975" y="15875"/>
            <a:ext cx="95059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38730" y="324485"/>
            <a:ext cx="7007860" cy="666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As Needed Screenings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55975" y="1280795"/>
            <a:ext cx="538289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Examples of As Needed Screenings (not limited to):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43710" y="1972945"/>
            <a:ext cx="229489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receiving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foster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074150" y="1969770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perinatal problems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receives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419090" y="1830070"/>
            <a:ext cx="2295525" cy="140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joining a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sports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team or camp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 pre-participation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history and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physical examination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816735" y="3408680"/>
            <a:ext cx="2148840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enrolling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5">
                <a:solidFill>
                  <a:srgbClr val="000000"/>
                </a:solidFill>
                <a:latin typeface="Segoe UI" panose="02020603050405020304" pitchFamily="2"/>
              </a:rPr>
              <a:t>school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receives a pre-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participation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398135" y="3527425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developmental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disability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additional screenings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030970" y="3417570"/>
            <a:ext cx="231648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or their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parent/caregiver 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additional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anticipatory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434330" y="4938395"/>
            <a:ext cx="2249805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entering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California as a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refugee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25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9855" y="1786255"/>
            <a:ext cx="3752215" cy="443484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317865" y="1786255"/>
            <a:ext cx="3752215" cy="443484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11935" y="1953895"/>
            <a:ext cx="841375" cy="10363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841865" y="1969135"/>
            <a:ext cx="865505" cy="104838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053840" y="4023360"/>
            <a:ext cx="4102735" cy="17221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80760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9175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88825" cy="142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206240" marR="0" indent="0" algn="l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Diagnostic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133215" y="1786255"/>
            <a:ext cx="3962400" cy="1953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When diagnostic and/or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are indicated as a result of 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screening, providers must take all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reasonable steps, including follow-up,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ensure enrollees receive medically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necessary diagnostics and treatment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no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later than 60 days after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9855" y="3640455"/>
            <a:ext cx="3752215" cy="2580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Screening Services </a:t>
            </a:r>
          </a:p>
          <a:p>
            <a:pPr marL="0" marR="0" indent="0" algn="ctr">
              <a:lnSpc>
                <a:spcPts val="2400"/>
              </a:lnSpc>
              <a:spcBef>
                <a:spcPts val="2185"/>
              </a:spcBef>
              <a:spcAft>
                <a:spcPts val="540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Screenings are designed to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identify health and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developmental issues as early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as possible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317865" y="3628390"/>
            <a:ext cx="3752215" cy="259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Diagnostic Services  </a:t>
            </a:r>
          </a:p>
          <a:p>
            <a:pPr marL="182880" marR="0" indent="0" algn="ctr">
              <a:lnSpc>
                <a:spcPts val="2400"/>
              </a:lnSpc>
              <a:spcBef>
                <a:spcPts val="5065"/>
              </a:spcBef>
              <a:spcAft>
                <a:spcPts val="5015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 child’s diagnosis may be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provided by a physician or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other qualified practitioner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038205" y="6221095"/>
            <a:ext cx="279400" cy="382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26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2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7660" rIns="0" bIns="0" anchor="t"/>
          <a:lstStyle/>
          <a:p>
            <a:pPr marL="0" marR="0" indent="0" algn="ctr">
              <a:lnSpc>
                <a:spcPts val="5200"/>
              </a:lnSpc>
              <a:spcAft>
                <a:spcPts val="141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27810"/>
            <a:ext cx="12192000" cy="4867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15087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Medi-Cal for Kids &amp; Teens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defines medical necessity broader for children and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youth enrolled in Medi-Cal compared to adults.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If a service is medically necessary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and is included within any of the mandatory or optional categories of Medicaid-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services listed in Section 1905(a) of the Social Security Act, then it must be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to the child, even if the service is not included in the Medi-Cal State Plan. </a:t>
            </a:r>
          </a:p>
          <a:p>
            <a:pPr marL="1508760" marR="0" indent="0" algn="l"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95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 Under Medi-Cal for Kids &amp; Teens, medical necessity is defined under federal and </a:t>
            </a:r>
          </a:p>
          <a:p>
            <a:pPr marL="1508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state requirements as services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correcting or ameliorating conditions, defects, and </a:t>
            </a:r>
          </a:p>
          <a:p>
            <a:pPr marL="1508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physical and mental illnesses. </a:t>
            </a:r>
          </a:p>
          <a:p>
            <a:pPr marL="1508760" marR="0" indent="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 A service need not cure a condition 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in order to be covered under Medi-Cal for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Kids &amp; Teens. Services that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maintain (by preventing a condition from worsening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or preventing additional health problems) or improve a child’s condition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385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because they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“ameliorate”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 condition.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495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27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6575" y="1316990"/>
            <a:ext cx="11143615" cy="50958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/>
          <a:lstStyle/>
          <a:p>
            <a:pPr marL="0" marR="0" indent="0" algn="ctr">
              <a:lnSpc>
                <a:spcPts val="5200"/>
              </a:lnSpc>
              <a:spcAft>
                <a:spcPts val="26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35025" y="2120900"/>
            <a:ext cx="986028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2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Providers play a significant role in medical necessity determinations, as they are responsible for </a:t>
            </a:r>
          </a:p>
          <a:p>
            <a:pPr marL="0" marR="0" indent="0" algn="l">
              <a:lnSpc>
                <a:spcPts val="21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justifying why a service is medically necessary for a child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to their contracted managed care plan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50265" y="5482590"/>
            <a:ext cx="9555480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California’s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not use a definition of medical necessity that is more </a:t>
            </a:r>
          </a:p>
          <a:p>
            <a:pPr marL="0" marR="0" indent="0" algn="l">
              <a:lnSpc>
                <a:spcPts val="2200"/>
              </a:lnSpc>
              <a:spcBef>
                <a:spcPts val="360"/>
              </a:spcBef>
              <a:spcAft>
                <a:spcPts val="14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restrictive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than the federal definition, which is the same definition as in California law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56615" y="1200150"/>
            <a:ext cx="10384155" cy="716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30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Medical necessity must be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determined on a case-by-case, individual basis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consider all aspects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of the child’s needs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2330" y="3275330"/>
            <a:ext cx="10491470" cy="202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DHCS and its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require prior authorization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 order to safeguard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against unnecessary use of services </a:t>
            </a:r>
          </a:p>
          <a:p>
            <a:pPr marL="457200" marR="0" indent="274320" algn="l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Prior authorization 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cannot delay or deny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medically necessary services </a:t>
            </a:r>
          </a:p>
          <a:p>
            <a:pPr marL="45720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Limits based on a monetary cap or budgetary constraints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may not be imposed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; for example, if it is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medically necessary for a child to have 20 hours per week of private duty nursing, then the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plan cannot limit the service to 10 hours per week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101070" y="6412865"/>
            <a:ext cx="1524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95">
                <a:solidFill>
                  <a:srgbClr val="858585"/>
                </a:solidFill>
                <a:latin typeface="Segoe UI" panose="02020603050405020304" pitchFamily="2"/>
              </a:rPr>
              <a:t>28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" y="1682750"/>
            <a:ext cx="11972290" cy="8686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83210" y="5568950"/>
            <a:ext cx="518160" cy="58483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8720" y="365760"/>
            <a:ext cx="9652000" cy="1014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8765" rIns="0" bIns="0" anchor="t"/>
          <a:lstStyle/>
          <a:p>
            <a:pPr marL="0" marR="0" indent="0" algn="ctr">
              <a:lnSpc>
                <a:spcPts val="5200"/>
              </a:lnSpc>
              <a:spcAft>
                <a:spcPts val="57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8720" y="1380490"/>
            <a:ext cx="9652000" cy="710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3145"/>
              </a:spcAft>
            </a:pPr>
            <a:r>
              <a:rPr lang="en-US" sz="2400" b="1" i="1" spc="-30">
                <a:solidFill>
                  <a:srgbClr val="000000"/>
                </a:solidFill>
                <a:latin typeface="Segoe UI" panose="02020603050405020304" pitchFamily="2"/>
              </a:rPr>
              <a:t>What is a medically necessary service per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68170" y="2091055"/>
            <a:ext cx="8702040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8732520" algn="r"/>
              </a:tabLst>
            </a:pPr>
            <a:r>
              <a:rPr lang="en-US" sz="2000" b="1" spc="0">
                <a:solidFill>
                  <a:srgbClr val="FFFFFF"/>
                </a:solidFill>
                <a:latin typeface="Segoe UI" panose="02020603050405020304" pitchFamily="2"/>
              </a:rPr>
              <a:t>Medically Necessary Not Medically Necessary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1920" y="2551430"/>
            <a:ext cx="5852160" cy="283464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reasonable, appropriate, and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method to correct, maintain, or ameliorate the child’s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needs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in accordance with current medical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standards or practices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Service’s scope (e.g., number of hours of skilled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nursing care) is sufficient to address 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necessary to ensure for a safe environment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66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the child to ameliorate a given condition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17920" y="2551430"/>
            <a:ext cx="5852160" cy="2834640"/>
          </a:xfrm>
          <a:prstGeom prst="rect">
            <a:avLst/>
          </a:prstGeom>
          <a:solidFill>
            <a:srgbClr val="EEEEEE"/>
          </a:solidFill>
          <a:ln w="36830" cmpd="dbl">
            <a:solidFill>
              <a:srgbClr val="2C6D8D"/>
            </a:solidFill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experimental or investigational (considered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on a case-by-case basis) </a:t>
            </a:r>
          </a:p>
          <a:p>
            <a:pPr marL="91440" marR="0" indent="0" algn="l">
              <a:lnSpc>
                <a:spcPts val="2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primarily for caregiver convenience (e.g.,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DME duplicated to be provided at divorced parents’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homes) </a:t>
            </a:r>
          </a:p>
          <a:p>
            <a:pPr marL="91440" marR="0" indent="0" algn="l">
              <a:lnSpc>
                <a:spcPts val="2000"/>
              </a:lnSpc>
              <a:spcBef>
                <a:spcPts val="1130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more expensive than an equally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less expensive, available service; however, cost is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not a basis for determining a service should not be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16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provided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7490" y="5486400"/>
          <a:ext cx="11927205" cy="874395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175" cmpd="dbl">
                      <a:solidFill>
                        <a:srgbClr val="E7D7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If the service is determined to be medically necessary, the service must be covered if it can be covered under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Medicaid, even if it is not in the Medi-Cal State Plan or not provided to adults, or if the child does not have a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30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diagnosis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dbl">
                      <a:solidFill>
                        <a:srgbClr val="E7D7CC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6483350"/>
            <a:ext cx="12192000" cy="209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0996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29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1920" y="5386070"/>
            <a:ext cx="5852160" cy="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21920" y="2551430"/>
            <a:ext cx="0" cy="2834640"/>
          </a:xfrm>
          <a:prstGeom prst="line">
            <a:avLst/>
          </a:prstGeom>
          <a:ln w="30480" cmpd="dbl">
            <a:solidFill>
              <a:srgbClr val="2C6D8D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5974080" y="2551430"/>
            <a:ext cx="0" cy="2834640"/>
          </a:xfrm>
          <a:prstGeom prst="line">
            <a:avLst/>
          </a:prstGeom>
          <a:ln w="24130" cmpd="dbl">
            <a:solidFill>
              <a:srgbClr val="2C6D8D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191770" y="5486400"/>
            <a:ext cx="11854180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191770" y="6483350"/>
            <a:ext cx="11854180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191770" y="5486400"/>
            <a:ext cx="0" cy="99695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12045950" y="5486400"/>
            <a:ext cx="0" cy="99695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93775" y="1485900"/>
            <a:ext cx="10225405" cy="4884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>
            <a:normAutofit fontScale="95000"/>
          </a:bodyPr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500" spc="10">
                <a:solidFill>
                  <a:srgbClr val="FFFFFF"/>
                </a:solidFill>
                <a:latin typeface="Segoe UI" panose="02020603050405020304" pitchFamily="2"/>
              </a:rPr>
              <a:t>Federal law enacted in 1967 established </a:t>
            </a:r>
            <a:r>
              <a:rPr lang="en-US" sz="3500" b="1" spc="10">
                <a:solidFill>
                  <a:srgbClr val="FFFFFF"/>
                </a:solidFill>
                <a:latin typeface="Segoe UI" panose="02020603050405020304" pitchFamily="2"/>
              </a:rPr>
              <a:t>Early and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20">
                <a:solidFill>
                  <a:srgbClr val="FFFFFF"/>
                </a:solidFill>
                <a:latin typeface="Segoe UI" panose="02020603050405020304" pitchFamily="2"/>
              </a:rPr>
              <a:t>Periodic Screening, Diagnostic and Treatment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15">
                <a:solidFill>
                  <a:srgbClr val="FFFFFF"/>
                </a:solidFill>
                <a:latin typeface="Segoe UI" panose="02020603050405020304" pitchFamily="2"/>
              </a:rPr>
              <a:t>(EPSDT), </a:t>
            </a:r>
            <a:r>
              <a:rPr lang="en-US" sz="3500" spc="15">
                <a:solidFill>
                  <a:srgbClr val="FFFFFF"/>
                </a:solidFill>
                <a:latin typeface="Segoe UI" panose="02020603050405020304" pitchFamily="2"/>
              </a:rPr>
              <a:t>which guarantees all medically necessary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services to children and youth under age 21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enrolled in Medi-Cal. As of 2023, California refers to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-40">
                <a:solidFill>
                  <a:srgbClr val="FFFFFF"/>
                </a:solidFill>
                <a:latin typeface="Segoe UI" panose="02020603050405020304" pitchFamily="2"/>
              </a:rPr>
              <a:t>EPSDT as </a:t>
            </a:r>
          </a:p>
          <a:p>
            <a:pPr marL="0" marR="0" indent="0" algn="ctr">
              <a:lnSpc>
                <a:spcPts val="7800"/>
              </a:lnSpc>
              <a:spcBef>
                <a:spcPts val="335"/>
              </a:spcBef>
              <a:spcAft>
                <a:spcPts val="4040"/>
              </a:spcAft>
            </a:pPr>
            <a:r>
              <a:rPr lang="en-US" sz="5900" b="1" spc="1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05408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15950" y="1578610"/>
            <a:ext cx="10464800" cy="4349115"/>
          </a:xfrm>
          <a:prstGeom prst="rect">
            <a:avLst/>
          </a:prstGeom>
          <a:solidFill>
            <a:srgbClr val="EEEEEE"/>
          </a:solidFill>
          <a:ln w="2730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61745" y="2353310"/>
            <a:ext cx="2758440" cy="27584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5950" y="365760"/>
            <a:ext cx="10464800" cy="1212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9390" rIns="0" bIns="0" anchor="t"/>
          <a:lstStyle/>
          <a:p>
            <a:pPr marL="0" marR="0" indent="0" algn="ctr">
              <a:lnSpc>
                <a:spcPts val="5100"/>
              </a:lnSpc>
              <a:spcAft>
                <a:spcPts val="280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Second Opinions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22750" y="1578610"/>
            <a:ext cx="6829425" cy="4337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418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If a provider requests a service for a child that is </a:t>
            </a:r>
          </a:p>
          <a:p>
            <a:pPr marL="365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-3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by the managed care plan, then the provider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can request a </a:t>
            </a:r>
            <a:r>
              <a:rPr lang="en-US" sz="2150" b="1" spc="-50">
                <a:solidFill>
                  <a:srgbClr val="000000"/>
                </a:solidFill>
                <a:latin typeface="Segoe UI" panose="02020603050405020304" pitchFamily="2"/>
              </a:rPr>
              <a:t>second opinion </a:t>
            </a: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from a qualified health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5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0" marR="0" indent="0" algn="l">
              <a:lnSpc>
                <a:spcPts val="2500"/>
              </a:lnSpc>
              <a:spcBef>
                <a:spcPts val="1365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2150" u="sng" spc="-20">
                <a:solidFill>
                  <a:srgbClr val="000000"/>
                </a:solidFill>
                <a:latin typeface="Segoe UI" panose="02020603050405020304" pitchFamily="2"/>
              </a:rPr>
              <a:t>must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permit second opinions </a:t>
            </a:r>
          </a:p>
          <a:p>
            <a:pPr marL="3657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through their </a:t>
            </a:r>
            <a:r>
              <a:rPr lang="en-US" sz="2150" b="1" spc="-35">
                <a:solidFill>
                  <a:srgbClr val="000000"/>
                </a:solidFill>
                <a:latin typeface="Segoe UI" panose="02020603050405020304" pitchFamily="2"/>
              </a:rPr>
              <a:t>Utilization Management Program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0">
                <a:solidFill>
                  <a:srgbClr val="000000"/>
                </a:solidFill>
                <a:latin typeface="Segoe UI" panose="02020603050405020304" pitchFamily="2"/>
              </a:rPr>
              <a:t>that ensures appropriate processes are used to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review and approve the provision of medically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necessary covered services in Medi-Cal Managed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3355"/>
              </a:spcAft>
            </a:pPr>
            <a:r>
              <a:rPr lang="en-US" sz="2150" spc="-5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80750" y="6395085"/>
            <a:ext cx="23241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30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69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2743200" marR="0" indent="0" algn="l">
              <a:lnSpc>
                <a:spcPts val="4500"/>
              </a:lnSpc>
              <a:spcBef>
                <a:spcPts val="0"/>
              </a:spcBef>
              <a:spcAft>
                <a:spcPts val="7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Occupational Therapy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" y="1435735"/>
          <a:ext cx="11670665" cy="5135880"/>
        </p:xfrm>
        <a:graphic>
          <a:graphicData uri="http://schemas.openxmlformats.org/drawingml/2006/table">
            <a:tbl>
              <a:tblPr/>
              <a:tblGrid>
                <a:gridCol w="113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4730">
                <a:tc rowSpan="7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3000"/>
                        </a:lnSpc>
                        <a:spcBef>
                          <a:spcPts val="182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 8-year-old enrolled in a Medi-Cal managed care plan receives a periodic developmental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screening at their well-child checkup that indicates a developmental delay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390"/>
                        </a:spcBef>
                        <a:spcAft>
                          <a:spcPts val="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prescribes the child occupational therapy services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42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submits a prior authorization request for occupational therapy to the Medi-Cal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5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635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managed care plan conducts medical necessity review and determines the occupational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therapy services are 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61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requests a second opinion through the managed care plan’s Utilization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Management Program with another qualified health professional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445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other qualified health professional agrees with the pediatrician’s assessment that the therapy is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5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for the child and submits results to the 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445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managed care plan reviews the second opinion and determines the occupational therapy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5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are medically necessary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55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>
                        <a:lnSpc>
                          <a:spcPts val="2300"/>
                        </a:lnSpc>
                        <a:spcBef>
                          <a:spcPts val="560"/>
                        </a:spcBef>
                        <a:spcAft>
                          <a:spcPts val="7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refers the child to a licensed occupational therapist and provides follow-up care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583680"/>
            <a:ext cx="12192000" cy="172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61288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31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4025" y="1661160"/>
            <a:ext cx="11637645" cy="44411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16586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03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School-Based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40410" y="1750060"/>
            <a:ext cx="10506710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1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Medi-Cal-enrolled children and youth under age 21 can receive the following Medi-Cal covered services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from schools: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82370" y="2446020"/>
            <a:ext cx="4170045" cy="2632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Nutritional assessments and counseling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Vision assessments and screenings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Physical, respiratory, occupational,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speech- language therapy </a:t>
            </a:r>
          </a:p>
          <a:p>
            <a:pPr marL="0" marR="0" indent="274320" algn="l">
              <a:lnSpc>
                <a:spcPts val="22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Audiology assessment, treatments,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hearing screening tests </a:t>
            </a:r>
          </a:p>
          <a:p>
            <a:pPr marL="0" marR="0" indent="274320" algn="l">
              <a:lnSpc>
                <a:spcPts val="21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Psychology and counseling services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psychosocial assessments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610985" y="2446020"/>
            <a:ext cx="3987165" cy="3040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2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Orientation and mobility services </a:t>
            </a:r>
          </a:p>
          <a:p>
            <a:pPr marL="0" marR="0" indent="274320" algn="l">
              <a:lnSpc>
                <a:spcPts val="2200"/>
              </a:lnSpc>
              <a:spcBef>
                <a:spcPts val="73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Developmental assessments </a:t>
            </a:r>
          </a:p>
          <a:p>
            <a:pPr marL="0" marR="0" indent="274320" algn="l">
              <a:lnSpc>
                <a:spcPts val="2200"/>
              </a:lnSpc>
              <a:spcBef>
                <a:spcPts val="9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Specialized medical transportation </a:t>
            </a:r>
          </a:p>
          <a:p>
            <a:pPr marL="0" marR="0" indent="274320" algn="l">
              <a:lnSpc>
                <a:spcPts val="22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education and anticipatory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  <a:p>
            <a:pPr marL="0" marR="0" indent="274320" algn="l">
              <a:lnSpc>
                <a:spcPts val="2200"/>
              </a:lnSpc>
              <a:spcBef>
                <a:spcPts val="9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School health aide services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(administration of specialized physical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care services and assistance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2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Activities of Daily Living)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103610" y="6395085"/>
            <a:ext cx="14986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105">
                <a:solidFill>
                  <a:srgbClr val="858585"/>
                </a:solidFill>
                <a:latin typeface="Segoe UI" panose="02020603050405020304" pitchFamily="2"/>
              </a:rPr>
              <a:t>32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6865" y="1706880"/>
            <a:ext cx="24765" cy="3048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893425" y="3782695"/>
            <a:ext cx="1210310" cy="12096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35610" y="365760"/>
            <a:ext cx="11074400" cy="1341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Out-Of-State Services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6865" y="1706880"/>
          <a:ext cx="12058650" cy="359346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5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0"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17525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75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DHCS and its managed care plans must cover out-of-state services if the service would be </a:t>
                      </a:r>
                    </a:p>
                    <a:p>
                      <a:pPr marL="0" marR="7261225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covered in-state, and: </a:t>
                      </a:r>
                    </a:p>
                    <a:p>
                      <a:pPr marL="457200" marR="0" indent="274320" algn="l">
                        <a:lnSpc>
                          <a:spcPts val="23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 is required because of an emergency; </a:t>
                      </a:r>
                    </a:p>
                    <a:p>
                      <a:pPr marL="457200" marR="0" indent="274320" algn="l">
                        <a:lnSpc>
                          <a:spcPts val="22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 is out of state and the child’s health would be endangered if they were required to </a:t>
                      </a:r>
                    </a:p>
                    <a:p>
                      <a:pPr marL="73152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travel to their home state; </a:t>
                      </a:r>
                    </a:p>
                    <a:p>
                      <a:pPr marL="457200" marR="0" indent="274320" algn="l">
                        <a:lnSpc>
                          <a:spcPts val="23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 is more readily available in another state; 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 </a:t>
                      </a:r>
                    </a:p>
                    <a:p>
                      <a:pPr marL="457200" marR="0" indent="274320" algn="l">
                        <a:lnSpc>
                          <a:spcPts val="22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 lives in an area that often utilizes services in another state (i.e., if area borders </a:t>
                      </a:r>
                    </a:p>
                    <a:p>
                      <a:pPr marL="73152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another state)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33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652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9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0370" y="365760"/>
            <a:ext cx="11070590" cy="1090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Telehealth Modality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7559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86385" y="1542415"/>
            <a:ext cx="10375265" cy="4912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Medi-Cal covered benefits or services may be provided via telehealth if: </a:t>
            </a:r>
          </a:p>
          <a:p>
            <a:pPr marL="45720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treating provider believes the benefits or services are clinically appropriate to deliver via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telehealth; </a:t>
            </a:r>
          </a:p>
          <a:p>
            <a:pPr marL="457200" marR="0" indent="274320" algn="l">
              <a:lnSpc>
                <a:spcPts val="22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procedural definition and components of CPT or HCPCS codes and </a:t>
            </a:r>
          </a:p>
          <a:p>
            <a:pPr marL="73152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 Cal provider manual guidelines;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457200" marR="0" indent="27432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all laws regarding confidentiality and a patient’s right to their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medical information </a:t>
            </a:r>
          </a:p>
          <a:p>
            <a:pPr marL="0" marR="0" indent="0" algn="l">
              <a:lnSpc>
                <a:spcPts val="2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Benefits or services may be delivered via synchronous video, synchronous audio-only, or asynchronous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store and forward, so long as those services meet the standard of care and billing code requirements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that apply to in-person service. Include the following modifiers when billing for services delivered via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telehealth: </a:t>
            </a:r>
          </a:p>
          <a:p>
            <a:pPr marL="457200" marR="0" indent="274320" algn="l">
              <a:lnSpc>
                <a:spcPts val="22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Synchronous video: 95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Synchronous audio-only: 93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Asynchronous store and forward: GQ </a:t>
            </a:r>
          </a:p>
          <a:p>
            <a:pPr marL="0" marR="0" indent="0" algn="l">
              <a:lnSpc>
                <a:spcPts val="2200"/>
              </a:lnSpc>
              <a:spcBef>
                <a:spcPts val="850"/>
              </a:spcBef>
              <a:spcAft>
                <a:spcPts val="57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 enrolled children or youth may request or decline delivery of services via telehealth modality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369550" y="1563370"/>
            <a:ext cx="1715770" cy="41484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3195" y="365760"/>
            <a:ext cx="11875135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27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(1 of 2)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850" y="1146175"/>
          <a:ext cx="10203180" cy="557466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448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Necessary Transportation To and From Appointments </a:t>
                      </a:r>
                    </a:p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1195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offer and assist with arranging non-emergency medical transportation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(NEMT) and non-medical transportation (NMT) so children/youth under age 21 can receive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for Kids &amp; Teens services </a:t>
                      </a:r>
                    </a:p>
                    <a:p>
                      <a:pPr marL="548640" marR="0" indent="27432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NEMT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is transportation by ambulance, wheelchair van, or litter van for children whose </a:t>
                      </a:r>
                    </a:p>
                    <a:p>
                      <a:pPr marL="0" marR="861695" indent="0" algn="r">
                        <a:lnSpc>
                          <a:spcPts val="2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 and physical condition does not allow them to travel by public or private </a:t>
                      </a:r>
                    </a:p>
                    <a:p>
                      <a:pPr marL="822960" marR="0" indent="0" algn="l">
                        <a:lnSpc>
                          <a:spcPts val="19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transportation </a:t>
                      </a:r>
                    </a:p>
                    <a:p>
                      <a:pPr marL="1005840" marR="0" indent="27432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submit a Physician Certification Statement (PCS) form to the </a:t>
                      </a:r>
                    </a:p>
                    <a:p>
                      <a:pPr marL="12801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for NEMT prior authorization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7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465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8640" marR="0" indent="27432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NMT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is private or public transportation; families or the child/youth will need to attest to </a:t>
                      </a:r>
                    </a:p>
                    <a:p>
                      <a:pPr marL="82296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their provider verbally or in writing that they have an unmet transportation need and all </a:t>
                      </a:r>
                    </a:p>
                    <a:p>
                      <a:pPr marL="822960" marR="0" indent="0" algn="l">
                        <a:lnSpc>
                          <a:spcPts val="2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other currently available resources have been reasonably exhausted </a:t>
                      </a:r>
                    </a:p>
                    <a:p>
                      <a:pPr marL="1005840" marR="0" indent="274320" algn="l">
                        <a:lnSpc>
                          <a:spcPts val="19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need to confirm with the managed care plan if prior authorizations are </a:t>
                      </a:r>
                    </a:p>
                    <a:p>
                      <a:pPr marL="128016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required for NMT services, as it is up to the managed care plan to determine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8640" marR="0" indent="27432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Families or the child/youth may request or refuse transportation assistance at any time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175" cmpd="dbl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3175" cmpd="dbl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Related Travel Expenses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175" cmpd="dbl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3175" cmpd="dbl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solidFill>
                        <a:srgbClr val="000000"/>
                      </a:solidFill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D79B7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California’s managed care plans must cover related travel expenses for medically necessary </a:t>
                      </a:r>
                    </a:p>
                    <a:p>
                      <a:pPr marL="365760" marR="0" indent="0" algn="l">
                        <a:lnSpc>
                          <a:spcPts val="19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at the child/youth’s request, including the cost of meals and lodging for a child and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parent, caretaker, relative, friend, or attendant for the purpose of obtaining needed medical </a:t>
                      </a:r>
                    </a:p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15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care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0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175" cmpd="dbl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3175" cmpd="dbl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607040" y="2121535"/>
            <a:ext cx="1280160" cy="3434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Providers can </a:t>
            </a:r>
          </a:p>
          <a:p>
            <a:pPr marL="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direct families </a:t>
            </a:r>
          </a:p>
          <a:p>
            <a:pPr marL="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30">
                <a:solidFill>
                  <a:srgbClr val="000000"/>
                </a:solidFill>
                <a:latin typeface="Segoe UI" panose="02020603050405020304" pitchFamily="2"/>
              </a:rPr>
              <a:t>to the</a:t>
            </a: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Cal Member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Help Line at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5">
                <a:solidFill>
                  <a:srgbClr val="1F487C"/>
                </a:solidFill>
                <a:latin typeface="Segoe UI" panose="02020603050405020304" pitchFamily="2"/>
              </a:rPr>
              <a:t>1-800-541-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1F487C"/>
                </a:solidFill>
                <a:latin typeface="Segoe UI" panose="02020603050405020304" pitchFamily="2"/>
              </a:rPr>
              <a:t>5555 or their </a:t>
            </a:r>
          </a:p>
          <a:p>
            <a:pPr marL="228600" marR="0" indent="0" algn="l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0">
                <a:solidFill>
                  <a:srgbClr val="1F487C"/>
                </a:solidFill>
                <a:latin typeface="Segoe UI" panose="02020603050405020304" pitchFamily="2"/>
              </a:rPr>
              <a:t>Medi-Cal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30">
                <a:solidFill>
                  <a:srgbClr val="1F487C"/>
                </a:solidFill>
                <a:latin typeface="Segoe UI" panose="02020603050405020304" pitchFamily="2"/>
              </a:rPr>
              <a:t>Managed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1F487C"/>
                </a:solidFill>
                <a:latin typeface="Segoe UI" panose="02020603050405020304" pitchFamily="2"/>
              </a:rPr>
              <a:t>Care Plan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 for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5">
                <a:solidFill>
                  <a:srgbClr val="000000"/>
                </a:solidFill>
                <a:latin typeface="Segoe UI" panose="02020603050405020304" pitchFamily="2"/>
              </a:rPr>
              <a:t>help accessing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182880" marR="0" indent="0" algn="l">
              <a:lnSpc>
                <a:spcPts val="18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and travel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supports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6924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35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051560"/>
            <a:ext cx="12192000" cy="5552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85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60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1115" y="1073150"/>
            <a:ext cx="12066270" cy="4556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3210" rIns="0" bIns="0" anchor="t"/>
          <a:lstStyle/>
          <a:p>
            <a:pPr marL="8229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Language Assistance </a:t>
            </a:r>
          </a:p>
          <a:p>
            <a:pPr marL="822960" marR="0" indent="0" algn="l">
              <a:lnSpc>
                <a:spcPts val="2000"/>
              </a:lnSpc>
              <a:spcBef>
                <a:spcPts val="51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Managed care plans must provide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oral interpretation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for any non-English speaking family or child/youth, free of charge, at </a:t>
            </a:r>
          </a:p>
          <a:p>
            <a:pPr marL="1143000" marR="0" indent="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all medical encounters (such as an outpatient visit) and certain non-medical encounters (such as </a:t>
            </a:r>
          </a:p>
          <a:p>
            <a:pPr marL="11430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scheduling appointments)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b="1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Sign language interpreter services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must also be provided during all medical and certain non-medical encounters </a:t>
            </a:r>
          </a:p>
          <a:p>
            <a:pPr marL="8229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Managed care plans must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translate the member handbook and provider directory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into prevalent non-English </a:t>
            </a:r>
          </a:p>
          <a:p>
            <a:pPr marL="1143000" marR="0" indent="0" algn="l">
              <a:lnSpc>
                <a:spcPts val="20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when at least 3,000 or 5% of the managed care plan’s members speak a non-English language,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whichever is lower </a:t>
            </a:r>
          </a:p>
          <a:p>
            <a:pPr marL="1280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 The provider directory must include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cultural and linguistic capabilities of each provider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, including </a:t>
            </a:r>
          </a:p>
          <a:p>
            <a:pPr marL="1554480" marR="0" indent="0" algn="l">
              <a:lnSpc>
                <a:spcPts val="18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(including ASL) offered by the provider or a skilled medical interpreter at the provider’s office, or access to </a:t>
            </a:r>
          </a:p>
          <a:p>
            <a:pPr marL="155448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language line interpreters </a:t>
            </a:r>
          </a:p>
          <a:p>
            <a:pPr marL="12801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60020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Families, children and youth, and providers can call the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Office of Civil Rights at (916)-440-7370, 711 (California </a:t>
            </a:r>
          </a:p>
          <a:p>
            <a:pPr marL="1554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State Relay) or the Medi-Cal Member Help Line at 1-800-541-5555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for assistance accessing language services </a:t>
            </a:r>
          </a:p>
          <a:p>
            <a:pPr marL="822960" marR="0" indent="0" algn="l">
              <a:lnSpc>
                <a:spcPts val="2000"/>
              </a:lnSpc>
              <a:spcBef>
                <a:spcPts val="985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alternative formats of the member handbook; provider directory; and </a:t>
            </a:r>
          </a:p>
          <a:p>
            <a:pPr marL="1143000" marR="0" indent="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dental, termination, and appeal notices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such as braille, audio format, large print (no less than 20-point Arial font),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36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and accessible electronic format (e.g., data CD)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115" y="5647690"/>
            <a:ext cx="12066270" cy="94234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Appointment Scheduling Assistance </a:t>
            </a:r>
          </a:p>
          <a:p>
            <a:pPr marL="822960" marR="0" indent="0" algn="l">
              <a:lnSpc>
                <a:spcPts val="1800"/>
              </a:lnSpc>
              <a:spcBef>
                <a:spcPts val="1170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 Providers must offer and provide, as requested, assistance with scheduling appointments for Medi-Cal for Kids &amp; </a:t>
            </a:r>
          </a:p>
          <a:p>
            <a:pPr marL="11430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Teens services </a:t>
            </a:r>
          </a:p>
          <a:p>
            <a:pPr marL="1101852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u="sng" spc="0">
                <a:solidFill>
                  <a:srgbClr val="858585"/>
                </a:solidFill>
                <a:latin typeface="Segoe UI" panose="02020603050405020304" pitchFamily="2"/>
              </a:rPr>
              <a:t>36</a:t>
            </a:r>
            <a:r>
              <a:rPr lang="en-US" sz="100" spc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8490" y="2788920"/>
            <a:ext cx="0" cy="271780"/>
          </a:xfrm>
          <a:prstGeom prst="line">
            <a:avLst/>
          </a:prstGeom>
          <a:ln w="3175" cmpd="dbl">
            <a:solidFill>
              <a:srgbClr val="DEB498"/>
            </a:solidFill>
          </a:ln>
        </p:spPr>
      </p:cxnSp>
      <p:cxnSp>
        <p:nvCxnSpPr>
          <p:cNvPr id="9" name="Straight Connector 8"/>
          <p:cNvCxnSpPr/>
          <p:nvPr/>
        </p:nvCxnSpPr>
        <p:spPr>
          <a:xfrm>
            <a:off x="170815" y="2782570"/>
            <a:ext cx="0" cy="278130"/>
          </a:xfrm>
          <a:prstGeom prst="line">
            <a:avLst/>
          </a:prstGeom>
          <a:ln w="3175" cmpd="dbl">
            <a:solidFill>
              <a:srgbClr val="D18351"/>
            </a:solidFill>
          </a:ln>
        </p:spPr>
      </p:cxnSp>
      <p:cxnSp>
        <p:nvCxnSpPr>
          <p:cNvPr id="10" name="Straight Connector 9"/>
          <p:cNvCxnSpPr/>
          <p:nvPr/>
        </p:nvCxnSpPr>
        <p:spPr>
          <a:xfrm>
            <a:off x="353695" y="3081655"/>
            <a:ext cx="244475" cy="0"/>
          </a:xfrm>
          <a:prstGeom prst="line">
            <a:avLst/>
          </a:prstGeom>
          <a:ln w="3175" cmpd="sng">
            <a:solidFill>
              <a:srgbClr val="E8D7CB"/>
            </a:solidFill>
          </a:ln>
        </p:spPr>
      </p:cxnSp>
      <p:cxnSp>
        <p:nvCxnSpPr>
          <p:cNvPr id="11" name="Straight Connector 10"/>
          <p:cNvCxnSpPr/>
          <p:nvPr/>
        </p:nvCxnSpPr>
        <p:spPr>
          <a:xfrm>
            <a:off x="186055" y="2761615"/>
            <a:ext cx="424180" cy="0"/>
          </a:xfrm>
          <a:prstGeom prst="line">
            <a:avLst/>
          </a:prstGeom>
          <a:ln w="3175" cmpd="dbl">
            <a:solidFill>
              <a:srgbClr val="CF814C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1051560"/>
            <a:ext cx="0" cy="5552440"/>
          </a:xfrm>
          <a:prstGeom prst="line">
            <a:avLst/>
          </a:prstGeom>
          <a:ln w="18415" cmpd="dbl">
            <a:solidFill>
              <a:srgbClr val="EEEEEE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2192000" y="1051560"/>
            <a:ext cx="0" cy="5552440"/>
          </a:xfrm>
          <a:prstGeom prst="line">
            <a:avLst/>
          </a:prstGeom>
          <a:ln w="39370" cmpd="dbl">
            <a:solidFill>
              <a:srgbClr val="FFFFFF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0" y="1051560"/>
            <a:ext cx="12137390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0" y="6602095"/>
            <a:ext cx="12137390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0" y="1051560"/>
            <a:ext cx="0" cy="5550535"/>
          </a:xfrm>
          <a:prstGeom prst="line">
            <a:avLst/>
          </a:prstGeom>
          <a:ln w="18415" cmpd="dbl">
            <a:solidFill>
              <a:srgbClr val="2C6D8D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12137390" y="1051560"/>
            <a:ext cx="0" cy="5550535"/>
          </a:xfrm>
          <a:prstGeom prst="line">
            <a:avLst/>
          </a:prstGeom>
          <a:ln w="39370" cmpd="dbl">
            <a:solidFill>
              <a:srgbClr val="2C6D8D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31115" y="5629910"/>
            <a:ext cx="12066270" cy="0"/>
          </a:xfrm>
          <a:prstGeom prst="line">
            <a:avLst/>
          </a:prstGeom>
          <a:ln w="18415" cmpd="sng">
            <a:solidFill>
              <a:srgbClr val="782B87"/>
            </a:solidFill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ctr">
              <a:lnSpc>
                <a:spcPts val="1900"/>
              </a:lnSpc>
              <a:spcAft>
                <a:spcPts val="45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07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Informing Families of 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72895"/>
            <a:ext cx="12192000" cy="107251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034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play an important role in communicating about Medi-Cal for Kids &amp; Teens to children and families. A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combination of face-to-face, oral, and written communication is recommended. Providers must inform all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116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eligible families of the services available to them under Medi-Cal for Kids &amp; Teens, including: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02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381635" rIns="0" bIns="0" anchor="t"/>
          <a:lstStyle/>
          <a:p>
            <a:pPr marL="274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of preventive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350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health and dental care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025" y="4212590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Need for prompt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diagnosis of suspected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defects, illnesses, diseases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other conditions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5023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Tips and information for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choosing a health or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dental care provider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150235" y="4212590"/>
            <a:ext cx="2755265" cy="133477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Availability of treatment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problems diagnose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335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during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2554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Nature and scope of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and dental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5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25540" y="4187825"/>
            <a:ext cx="2755265" cy="106362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Referrals to other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for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not offered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31291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Appointment scheduling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transportation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assistance availability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312910" y="4187825"/>
            <a:ext cx="2755265" cy="137477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890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Ability to ask for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 services, even if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services were initially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75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754370"/>
            <a:ext cx="12066905" cy="935990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DHCS and its managed care plans must identify children that are underutilizing Medi-Cal for Kids &amp; Teens screenings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preventive services and ensure outreach to these children </a:t>
            </a:r>
          </a:p>
          <a:p>
            <a:pPr marL="11155680" marR="0" indent="0" algn="l">
              <a:lnSpc>
                <a:spcPts val="900"/>
              </a:lnSpc>
              <a:spcBef>
                <a:spcPts val="0"/>
              </a:spcBef>
              <a:spcAft>
                <a:spcPts val="445"/>
              </a:spcAft>
            </a:pPr>
            <a:r>
              <a:rPr lang="en-US" sz="1000" spc="-100" baseline="30000">
                <a:solidFill>
                  <a:srgbClr val="858585"/>
                </a:solidFill>
                <a:latin typeface="Segoe UI" panose="02020603050405020304" pitchFamily="2"/>
              </a:rPr>
              <a:t>37</a:t>
            </a:r>
            <a:r>
              <a:rPr lang="en-US" sz="100" spc="-10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  <a:p>
            <a:pPr marL="1110996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-130">
                <a:solidFill>
                  <a:srgbClr val="858585"/>
                </a:solidFill>
                <a:latin typeface="Segoe UI" panose="02020603050405020304" pitchFamily="2"/>
              </a:rPr>
              <a:t>37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200" y="2917190"/>
            <a:ext cx="6132830" cy="32213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7EDE0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6F798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85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Enrollee Brochures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0975"/>
            <a:ext cx="12192000" cy="101790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83185" rIns="0" bIns="0" anchor="t"/>
          <a:lstStyle/>
          <a:p>
            <a:pPr marL="5943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brochures for children and families enrolled in Medi-Cal to increase knowledge and </a:t>
            </a:r>
          </a:p>
          <a:p>
            <a:pPr marL="5943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awareness of Medi-Cal for Kids &amp; Teens. There are two brochures: (1) children ages 11 and under and (2)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88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children and youth ages 12 through 20).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280" y="2799080"/>
          <a:ext cx="12066905" cy="3339465"/>
        </p:xfrm>
        <a:graphic>
          <a:graphicData uri="http://schemas.openxmlformats.org/drawingml/2006/table">
            <a:tbl>
              <a:tblPr/>
              <a:tblGrid>
                <a:gridCol w="570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9465">
                <a:tc>
                  <a:txBody>
                    <a:bodyPr/>
                    <a:lstStyle/>
                    <a:p>
                      <a:pPr marL="22860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C9A0D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Brochures are available in multiple languages </a:t>
                      </a:r>
                    </a:p>
                    <a:p>
                      <a:pPr marL="5029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u="sng" spc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here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for providers to print and share in </a:t>
                      </a:r>
                    </a:p>
                    <a:p>
                      <a:pPr marL="5029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offices </a:t>
                      </a:r>
                    </a:p>
                    <a:p>
                      <a:pPr marL="22860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C9A0D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Providers are encouraged to print and share </a:t>
                      </a:r>
                    </a:p>
                    <a:p>
                      <a:pPr marL="5029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brochures broadly with families enrolled in </a:t>
                      </a:r>
                    </a:p>
                    <a:p>
                      <a:pPr marL="5029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</a:t>
                      </a:r>
                    </a:p>
                    <a:p>
                      <a:pPr marL="22860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C9A0D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Managed care plans will distribute these </a:t>
                      </a:r>
                    </a:p>
                    <a:p>
                      <a:pPr marL="5029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brochures to families with children on an </a:t>
                      </a:r>
                    </a:p>
                    <a:p>
                      <a:pPr marL="5029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annual basis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1280" y="6395085"/>
            <a:ext cx="1206690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97280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B8991"/>
                </a:solidFill>
                <a:latin typeface="Segoe UI" panose="02020603050405020304" pitchFamily="2"/>
              </a:rPr>
              <a:t>38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095490" y="2700655"/>
            <a:ext cx="3023870" cy="391350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A7D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1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Your Medi-Cal Rights Letter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7650"/>
            <a:ext cx="12192000" cy="9512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a letter for children and families enrolled in Medi-Cal outlining their rights in accessing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9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for Kids &amp; Teens, as well as what to do when care is denied, delayed, reduced, or stopped.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700655"/>
          <a:ext cx="10972800" cy="3913505"/>
        </p:xfrm>
        <a:graphic>
          <a:graphicData uri="http://schemas.openxmlformats.org/drawingml/2006/table">
            <a:tbl>
              <a:tblPr/>
              <a:tblGrid>
                <a:gridCol w="679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35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1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letter is available in multiple languages </a:t>
                      </a:r>
                    </a:p>
                    <a:p>
                      <a:pPr marL="2743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u="sng" spc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here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for providers to print and share in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offices </a:t>
                      </a:r>
                    </a:p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1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Providers are encouraged to print and share </a:t>
                      </a:r>
                    </a:p>
                    <a:p>
                      <a:pPr marL="2743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letter broadly with families enrolled in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</a:t>
                      </a:r>
                    </a:p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1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Managed care plans will distribute the letter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5975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to families with children on an annual basis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600"/>
                        </a:lnSpc>
                        <a:spcBef>
                          <a:spcPts val="29120"/>
                        </a:spcBef>
                        <a:spcAft>
                          <a:spcPts val="105"/>
                        </a:spcAft>
                      </a:pPr>
                      <a:r>
                        <a:rPr lang="en-US" sz="1200" spc="0">
                          <a:solidFill>
                            <a:srgbClr val="8C8781"/>
                          </a:solidFill>
                          <a:latin typeface="Segoe UI" panose="02020603050405020304" pitchFamily="2"/>
                        </a:rPr>
                        <a:t>39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6055" y="3185160"/>
            <a:ext cx="11780520" cy="36150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94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Millions of Children in Medi-Cal Are Not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34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Receiving Preventative Health 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86585"/>
            <a:ext cx="12192000" cy="1188720"/>
          </a:xfrm>
          <a:prstGeom prst="rect">
            <a:avLst/>
          </a:prstGeom>
          <a:solidFill>
            <a:srgbClr val="2C6D8D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In 2019, the California State Auditor released a report highlighting the low rates of children’s preventative health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services in Medi-Cal. A follow-up audit in 2022 underscored that millions of Medi-Cal-enrolled children are still not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receiving preventative services. In response, the Department of Health Care Services (DHCS) committed to developing a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standardized provider training on Medi-Cal for Kids &amp; Teens.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79830" y="3229610"/>
            <a:ext cx="3566160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30">
                <a:solidFill>
                  <a:srgbClr val="FFFFFF"/>
                </a:solidFill>
                <a:latin typeface="Calibri" panose="02020603050405020304" pitchFamily="2"/>
              </a:rPr>
              <a:t>The 2019 California State Audit found: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36575" y="3698240"/>
            <a:ext cx="463296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50">
                <a:solidFill>
                  <a:srgbClr val="000000"/>
                </a:solidFill>
                <a:latin typeface="Segoe UI" panose="02020603050405020304" pitchFamily="2"/>
              </a:rPr>
              <a:t>2.4 million children enrolled in Medi-Cal </a:t>
            </a:r>
          </a:p>
          <a:p>
            <a:pPr marL="2743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did not receive required preventive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services – roughly half of all children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under age 21 in Medi-Cal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50280" y="3698240"/>
            <a:ext cx="509651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Pre-pandemic, California ranked 40th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nationwide for utilization of children’s </a:t>
            </a:r>
          </a:p>
          <a:p>
            <a:pPr marL="27432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40">
                <a:solidFill>
                  <a:srgbClr val="000000"/>
                </a:solidFill>
                <a:latin typeface="Segoe UI" panose="02020603050405020304" pitchFamily="2"/>
              </a:rPr>
              <a:t>preventive services, or 10 percentage points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below the national average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57530" y="5029835"/>
            <a:ext cx="1037844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Since the COVID-19 pandemic, California’s preventive services utilization has continued to decline: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450080" y="5605780"/>
            <a:ext cx="3444240" cy="572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22% of children under the age of 3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received a developmental screening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63880" y="5612130"/>
            <a:ext cx="3532505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5">
                <a:solidFill>
                  <a:srgbClr val="000000"/>
                </a:solidFill>
                <a:latin typeface="Segoe UI" panose="02020603050405020304" pitchFamily="2"/>
              </a:rPr>
              <a:t>1 in 2 children ages 12 – 21 received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at least one annual well-care visit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248015" y="5612130"/>
            <a:ext cx="3386455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Less than half of children at age 13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were fully immunized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033760" y="6370320"/>
            <a:ext cx="20129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86410" y="365760"/>
            <a:ext cx="109728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5200"/>
              </a:lnSpc>
              <a:spcAft>
                <a:spcPts val="52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86410" y="1161415"/>
            <a:ext cx="10972800" cy="5233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985" rIns="0" bIns="0" anchor="t"/>
          <a:lstStyle/>
          <a:p>
            <a:pPr marL="18288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Can maternal depression screenings be provided during an infant’s well-child visit? </a:t>
            </a:r>
          </a:p>
          <a:p>
            <a:pPr marL="182880" marR="0" indent="0" algn="l">
              <a:lnSpc>
                <a:spcPts val="2500"/>
              </a:lnSpc>
              <a:spcBef>
                <a:spcPts val="384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Can providers support children and families in obtaining transportation to a medical appointment?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 child with a developmental disability needs additional screenings outside of the Medi-Cal for Kids &amp;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Teens Periodicity Schedule. Are these additional screenings covered by Medi-Cal? </a:t>
            </a:r>
          </a:p>
          <a:p>
            <a:pPr marL="182880" marR="0" indent="0" algn="l">
              <a:lnSpc>
                <a:spcPts val="2500"/>
              </a:lnSpc>
              <a:spcBef>
                <a:spcPts val="425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If a child breaks their glasses, can they get a new pair?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If a child needs 10 hours of home health services but their Medi-Cal managed care plan only approved 8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hours, how can the provider get the decision reviewed? </a:t>
            </a:r>
          </a:p>
          <a:p>
            <a:pPr marL="182880" marR="0" indent="0" algn="l">
              <a:lnSpc>
                <a:spcPts val="2500"/>
              </a:lnSpc>
              <a:spcBef>
                <a:spcPts val="4345"/>
              </a:spcBef>
              <a:spcAft>
                <a:spcPts val="201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What age does Medi-Cal for Kids &amp; Teens apply to – up to age 18 or 21?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86410" y="6395085"/>
            <a:ext cx="10972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11430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40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33600"/>
            <a:ext cx="12192000" cy="355092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25295" y="2780030"/>
            <a:ext cx="734695" cy="7315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25295" y="4294505"/>
            <a:ext cx="734695" cy="7346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92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297180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3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69720" y="2772410"/>
          <a:ext cx="9055735" cy="754380"/>
        </p:xfrm>
        <a:graphic>
          <a:graphicData uri="http://schemas.openxmlformats.org/drawingml/2006/table">
            <a:tbl>
              <a:tblPr/>
              <a:tblGrid>
                <a:gridCol w="89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47345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Module 1: What is Medi-Cal for Kids &amp; Teens and How </a:t>
                      </a:r>
                    </a:p>
                    <a:p>
                      <a:pPr marL="0" marR="3090545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Does it Work?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60830" y="4154170"/>
          <a:ext cx="9004935" cy="1036955"/>
        </p:xfrm>
        <a:graphic>
          <a:graphicData uri="http://schemas.openxmlformats.org/drawingml/2006/table">
            <a:tbl>
              <a:tblPr/>
              <a:tblGrid>
                <a:gridCol w="86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695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38480" indent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Module 2: Deep Dive into Behavioral Health Services, </a:t>
                      </a:r>
                    </a:p>
                    <a:p>
                      <a:pPr marL="0" marR="70993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California Children’s Services Program, and Skilled </a:t>
                      </a:r>
                    </a:p>
                    <a:p>
                      <a:pPr marL="0" marR="3053080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Nursing 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185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41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699760"/>
            <a:ext cx="12192635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2133600"/>
            <a:ext cx="12192000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560830" y="4062730"/>
            <a:ext cx="9073515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560830" y="5212080"/>
            <a:ext cx="9073515" cy="0"/>
          </a:xfrm>
          <a:prstGeom prst="line">
            <a:avLst/>
          </a:prstGeom>
          <a:ln w="39370" cmpd="dbl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1560830" y="4062730"/>
            <a:ext cx="0" cy="114935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0634345" y="4062730"/>
            <a:ext cx="0" cy="114935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94360" y="1664335"/>
            <a:ext cx="11024870" cy="4565650"/>
          </a:xfrm>
          <a:prstGeom prst="rect">
            <a:avLst/>
          </a:prstGeom>
          <a:solidFill>
            <a:srgbClr val="EEEEEE"/>
          </a:solidFill>
          <a:ln w="15240" cmpd="dbl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8335" y="972185"/>
            <a:ext cx="1191895" cy="11887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4360" y="365760"/>
            <a:ext cx="10134600" cy="1713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7655" rIns="0" bIns="0" anchor="t"/>
          <a:lstStyle/>
          <a:p>
            <a:pPr marL="0" marR="0" indent="0" algn="ctr">
              <a:lnSpc>
                <a:spcPts val="5200"/>
              </a:lnSpc>
              <a:spcAft>
                <a:spcPts val="6015"/>
              </a:spcAft>
            </a:pPr>
            <a:r>
              <a:rPr lang="en-US" sz="3950" b="1" spc="-100">
                <a:solidFill>
                  <a:srgbClr val="132E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6170" y="2078990"/>
            <a:ext cx="9622790" cy="60960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5">
                <a:solidFill>
                  <a:srgbClr val="000000"/>
                </a:solidFill>
                <a:latin typeface="Segoe UI" panose="02020603050405020304" pitchFamily="2"/>
              </a:rPr>
              <a:t> What are Medi-Cal for Kids &amp; Teens covered mental health services and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SUD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33145" y="3127375"/>
            <a:ext cx="9759950" cy="60642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How non-specialty mental health and specialty mental health differ from </a:t>
            </a:r>
          </a:p>
          <a:p>
            <a:pPr marL="502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each other in Medi-Cal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27430" y="4081145"/>
            <a:ext cx="9156065" cy="16827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Which children are eligible for California Children’s Services (CCS) or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CCS Whole Child Model (WCM) and why </a:t>
            </a:r>
          </a:p>
          <a:p>
            <a:pPr marL="0" marR="0" indent="0" algn="l">
              <a:lnSpc>
                <a:spcPts val="3000"/>
              </a:lnSpc>
              <a:spcBef>
                <a:spcPts val="1890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10">
                <a:solidFill>
                  <a:srgbClr val="000000"/>
                </a:solidFill>
                <a:latin typeface="Segoe UI" panose="02020603050405020304" pitchFamily="2"/>
              </a:rPr>
              <a:t> How children can qualify for Medi-Cal for Kids &amp; Teens covered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skilled nursing 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6395085"/>
            <a:ext cx="11430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46988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42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114415" y="2490470"/>
            <a:ext cx="5600700" cy="3230880"/>
          </a:xfrm>
          <a:prstGeom prst="rect">
            <a:avLst/>
          </a:prstGeom>
          <a:solidFill>
            <a:srgbClr val="EAEBEF"/>
          </a:solidFill>
          <a:ln w="1206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99745" y="5894705"/>
            <a:ext cx="11131550" cy="861695"/>
          </a:xfrm>
          <a:prstGeom prst="rect">
            <a:avLst/>
          </a:prstGeom>
          <a:noFill/>
          <a:ln w="3048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40665" y="2240280"/>
            <a:ext cx="5135880" cy="348996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16610" y="6016625"/>
            <a:ext cx="530860" cy="6248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785"/>
              </a:spcAft>
            </a:pPr>
            <a:r>
              <a:rPr lang="en-US" sz="1750" spc="-60">
                <a:solidFill>
                  <a:srgbClr val="AAAAAA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3525" rIns="0" bIns="0" anchor="t"/>
          <a:lstStyle/>
          <a:p>
            <a:pPr marL="0" marR="0" indent="0" algn="ctr">
              <a:lnSpc>
                <a:spcPts val="49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Mental Health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256030"/>
            <a:ext cx="12192000" cy="9232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3200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mental health services for children and youth under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age 21 enrolled in Medi-Cal. There are two different systems that the State leverages to deliver mental health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services depending on the child and youth’s level of need, including: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94360" y="2584450"/>
            <a:ext cx="4535170" cy="169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22860" indent="0" algn="r">
              <a:lnSpc>
                <a:spcPts val="25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Non-Specialty Mental Health </a:t>
            </a:r>
          </a:p>
          <a:p>
            <a:pPr marL="0" marR="2286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Services (NSMHS) </a:t>
            </a:r>
          </a:p>
          <a:p>
            <a:pPr marL="0" marR="22860" indent="0" algn="l">
              <a:lnSpc>
                <a:spcPts val="29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2400" spc="-7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7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providing medically necessary NSMHS for </a:t>
            </a:r>
          </a:p>
          <a:p>
            <a:pPr marL="0" marR="2286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children and youth under the age of 21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4377690"/>
            <a:ext cx="3980815" cy="706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-8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 NSMHS are </a:t>
            </a:r>
            <a:r>
              <a:rPr lang="en-US" sz="2000" b="1" spc="-100">
                <a:solidFill>
                  <a:srgbClr val="000000"/>
                </a:solidFill>
                <a:latin typeface="Segoe UI" panose="02020603050405020304" pitchFamily="2"/>
              </a:rPr>
              <a:t>“carved in” 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to Medi-Cal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Managed Care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114415" y="2240280"/>
            <a:ext cx="5600700" cy="3654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190" rIns="0" bIns="0" anchor="t"/>
          <a:lstStyle/>
          <a:p>
            <a:pPr marL="70485" marR="24765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Specialty Mental Health Service (SMHS) </a:t>
            </a:r>
          </a:p>
          <a:p>
            <a:pPr marL="70485" marR="24765" indent="0" algn="l">
              <a:lnSpc>
                <a:spcPts val="24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1950" spc="-5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65">
                <a:solidFill>
                  <a:srgbClr val="000000"/>
                </a:solidFill>
                <a:latin typeface="Segoe UI" panose="02020603050405020304" pitchFamily="2"/>
              </a:rPr>
              <a:t> County mental health plans </a:t>
            </a: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70485" marR="24765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providing medically necessary SMHS for children </a:t>
            </a:r>
          </a:p>
          <a:p>
            <a:pPr marL="70485" marR="24765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5">
                <a:solidFill>
                  <a:srgbClr val="000000"/>
                </a:solidFill>
                <a:latin typeface="Segoe UI" panose="02020603050405020304" pitchFamily="2"/>
              </a:rPr>
              <a:t>and youth under the age of 21 </a:t>
            </a:r>
          </a:p>
          <a:p>
            <a:pPr marL="70485" marR="24765" indent="0" algn="ctr">
              <a:lnSpc>
                <a:spcPts val="1900"/>
              </a:lnSpc>
              <a:spcBef>
                <a:spcPts val="885"/>
              </a:spcBef>
              <a:spcAft>
                <a:spcPts val="0"/>
              </a:spcAft>
            </a:pPr>
            <a:r>
              <a:rPr lang="en-US" sz="1950" spc="-40">
                <a:solidFill>
                  <a:srgbClr val="F79546"/>
                </a:solidFill>
                <a:latin typeface="Wingdings" panose="02020603050405020304" pitchFamily="2"/>
              </a:rPr>
              <a:t>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 If a child/youth meets the criteria for SMHS, then </a:t>
            </a:r>
          </a:p>
          <a:p>
            <a:pPr marL="70485" marR="24765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they should be receiving any SMHS from the </a:t>
            </a:r>
          </a:p>
          <a:p>
            <a:pPr marL="756285" marR="24765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5">
                <a:solidFill>
                  <a:srgbClr val="000000"/>
                </a:solidFill>
                <a:latin typeface="Segoe UI" panose="02020603050405020304" pitchFamily="2"/>
              </a:rPr>
              <a:t>mental health plan, except in cases where the No </a:t>
            </a:r>
          </a:p>
          <a:p>
            <a:pPr marL="756285" marR="24765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Wrong Door policy applies (see slide 45)) </a:t>
            </a:r>
          </a:p>
          <a:p>
            <a:pPr marL="70485" marR="24765" indent="0" algn="l">
              <a:lnSpc>
                <a:spcPts val="2200"/>
              </a:lnSpc>
              <a:spcBef>
                <a:spcPts val="2940"/>
              </a:spcBef>
              <a:spcAft>
                <a:spcPts val="2255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SMHS are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“carved out”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of Medi-Cal Managed Care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15083"/>
              </p:ext>
            </p:extLst>
          </p:nvPr>
        </p:nvGraphicFramePr>
        <p:xfrm>
          <a:off x="350520" y="5940425"/>
          <a:ext cx="11430000" cy="733425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42315" indent="0" algn="l">
                        <a:lnSpc>
                          <a:spcPts val="21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6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       Children and youth under age 21 do 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6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require a diagnosis in order to receive mental health services</a:t>
                      </a: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.</a:t>
                      </a:r>
                    </a:p>
                    <a:p>
                      <a:pPr marL="0" marR="742315" indent="0" algn="r">
                        <a:lnSpc>
                          <a:spcPts val="21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00" spc="0" dirty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200" spc="0" dirty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43 </a:t>
                      </a:r>
                    </a:p>
                    <a:p>
                      <a:pPr marL="0" marR="399415" indent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0" dirty="0">
                          <a:solidFill>
                            <a:srgbClr val="888888"/>
                          </a:solidFill>
                          <a:latin typeface="Arial" panose="02020603050405020304" pitchFamily="2"/>
                        </a:rPr>
                        <a:t>Updated May 2024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49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24330" y="365760"/>
            <a:ext cx="882142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Mental Health Services Screening and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45">
                <a:solidFill>
                  <a:srgbClr val="132E5A"/>
                </a:solidFill>
                <a:latin typeface="Segoe UI" panose="02020603050405020304" pitchFamily="2"/>
              </a:rPr>
              <a:t>Transition Tools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6025" y="1688465"/>
            <a:ext cx="10274935" cy="1493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Providers are NOT required to use the</a:t>
            </a:r>
            <a:r>
              <a:rPr lang="en-US" sz="2150" b="1" u="sng" spc="-35">
                <a:solidFill>
                  <a:srgbClr val="0000FF"/>
                </a:solidFill>
                <a:latin typeface="Segoe UI" panose="02020603050405020304" pitchFamily="2"/>
              </a:rPr>
              <a:t>Youth Screening Tool for Medi-Cal Mental</a:t>
            </a:r>
            <a:r>
              <a:rPr lang="en-US" sz="100" b="1" spc="-3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u="sng" spc="-3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for children and youth under age 21 who are not currently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receiving mental health services and who contact the Medi-Cal managed care plan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or county mental health plan directly seeking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16025" y="3390265"/>
            <a:ext cx="10198735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2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 dirty="0">
                <a:solidFill>
                  <a:srgbClr val="000000"/>
                </a:solidFill>
                <a:latin typeface="Segoe UI" panose="02020603050405020304" pitchFamily="2"/>
              </a:rPr>
              <a:t> Providers are required to use </a:t>
            </a:r>
            <a:r>
              <a:rPr lang="en-US" sz="2150" spc="-15" dirty="0" err="1">
                <a:solidFill>
                  <a:srgbClr val="000000"/>
                </a:solidFill>
                <a:latin typeface="Segoe UI" panose="02020603050405020304" pitchFamily="2"/>
              </a:rPr>
              <a:t>the</a:t>
            </a:r>
            <a:r>
              <a:rPr lang="en-US" sz="2150" b="1" u="sng" spc="-20" dirty="0" err="1">
                <a:solidFill>
                  <a:srgbClr val="0000FF"/>
                </a:solidFill>
                <a:latin typeface="Segoe UI" panose="02020603050405020304" pitchFamily="2"/>
              </a:rPr>
              <a:t>Transition</a:t>
            </a:r>
            <a:r>
              <a:rPr lang="en-US" sz="2150" b="1" u="sng" spc="-20" dirty="0">
                <a:solidFill>
                  <a:srgbClr val="0000FF"/>
                </a:solidFill>
                <a:latin typeface="Segoe UI" panose="02020603050405020304" pitchFamily="2"/>
              </a:rPr>
              <a:t> of Care Tool for Medi-Cal Mental</a:t>
            </a:r>
            <a:r>
              <a:rPr lang="en-US" sz="100" b="1" spc="-20" dirty="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405"/>
              </a:spcAft>
            </a:pPr>
            <a:r>
              <a:rPr lang="en-US" sz="2150" b="1" spc="-35" dirty="0">
                <a:solidFill>
                  <a:srgbClr val="0000FF"/>
                </a:solidFill>
                <a:latin typeface="Segoe UI" panose="02020603050405020304" pitchFamily="2"/>
              </a:rPr>
              <a:t>    </a:t>
            </a:r>
            <a:r>
              <a:rPr lang="en-US" sz="2150" b="1" u="sng" spc="-35" dirty="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 dirty="0">
                <a:solidFill>
                  <a:srgbClr val="000000"/>
                </a:solidFill>
                <a:latin typeface="Segoe UI" panose="02020603050405020304" pitchFamily="2"/>
              </a:rPr>
              <a:t> to ensure enrollees who are receiving mental health services from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493520" y="4267200"/>
            <a:ext cx="9985375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50" spc="-40" dirty="0">
                <a:solidFill>
                  <a:srgbClr val="000000"/>
                </a:solidFill>
                <a:latin typeface="Segoe UI" panose="02020603050405020304" pitchFamily="2"/>
              </a:rPr>
              <a:t>one delivery system receive timely transition of care referrals or services referrals to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35" dirty="0">
                <a:solidFill>
                  <a:srgbClr val="000000"/>
                </a:solidFill>
                <a:latin typeface="Segoe UI" panose="02020603050405020304" pitchFamily="2"/>
              </a:rPr>
              <a:t>their managed care plan or county mental health plan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16025" y="5053965"/>
            <a:ext cx="10466705" cy="117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7955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3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 dirty="0">
                <a:solidFill>
                  <a:srgbClr val="000000"/>
                </a:solidFill>
                <a:latin typeface="Segoe UI" panose="02020603050405020304" pitchFamily="2"/>
              </a:rPr>
              <a:t> Both county mental health plan and managed care plan providers will leverage this </a:t>
            </a:r>
          </a:p>
          <a:p>
            <a:pPr marL="274320" marR="0" indent="0" algn="l">
              <a:lnSpc>
                <a:spcPts val="2700"/>
              </a:lnSpc>
              <a:spcBef>
                <a:spcPts val="35"/>
              </a:spcBef>
              <a:spcAft>
                <a:spcPts val="0"/>
              </a:spcAft>
            </a:pPr>
            <a:r>
              <a:rPr lang="en-US" sz="2150" spc="-25" dirty="0">
                <a:solidFill>
                  <a:srgbClr val="000000"/>
                </a:solidFill>
                <a:latin typeface="Segoe UI" panose="02020603050405020304" pitchFamily="2"/>
              </a:rPr>
              <a:t>tool statewide to better identify appropriate behavioral health delivery systems and </a:t>
            </a:r>
          </a:p>
          <a:p>
            <a:pPr marL="274320" marR="0" indent="0" algn="l">
              <a:lnSpc>
                <a:spcPts val="26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150" spc="-30" dirty="0">
                <a:solidFill>
                  <a:srgbClr val="000000"/>
                </a:solidFill>
                <a:latin typeface="Segoe UI" panose="02020603050405020304" pitchFamily="2"/>
              </a:rPr>
              <a:t>services that are child and family-centered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982200" y="6327775"/>
            <a:ext cx="1271270" cy="419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en-US" sz="1200" spc="-15">
                <a:solidFill>
                  <a:srgbClr val="858585"/>
                </a:solidFill>
                <a:latin typeface="Segoe UI" panose="02020603050405020304" pitchFamily="2"/>
              </a:rPr>
              <a:t>44 </a:t>
            </a:r>
          </a:p>
          <a:p>
            <a:pPr marL="0" marR="0" indent="0" algn="l">
              <a:lnSpc>
                <a:spcPts val="13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200" spc="-4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25" y="2069465"/>
            <a:ext cx="11890375" cy="43040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3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No Wrong Door Policy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613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DHCS implemented a “No Wrong Door” policy in July 2022 to ensure enrollees receive mental health services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without delay regardless of where they initially seek care.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644005"/>
            <a:ext cx="12192000" cy="188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9966960" marR="0" indent="0" algn="l">
              <a:lnSpc>
                <a:spcPts val="1400"/>
              </a:lnSpc>
              <a:spcAft>
                <a:spcPts val="85"/>
              </a:spcAft>
            </a:pPr>
            <a:r>
              <a:rPr lang="en-US" sz="1200" spc="-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95085"/>
            <a:ext cx="1555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70">
                <a:solidFill>
                  <a:srgbClr val="858585"/>
                </a:solidFill>
                <a:latin typeface="Segoe UI" panose="02020603050405020304" pitchFamily="2"/>
              </a:rPr>
              <a:t>45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41630" y="2182495"/>
            <a:ext cx="965898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Clinically appropriate NSMHS and SMHS are covered and reimbursable even when: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4730" y="3719830"/>
            <a:ext cx="887603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  <a:tabLst>
                <a:tab pos="8915400" algn="r"/>
              </a:tabLst>
            </a:pPr>
            <a:r>
              <a:rPr lang="en-US" sz="140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Services are not included in an 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individual treatment plan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  <a:r>
              <a:rPr lang="en-US" sz="1650" i="1" spc="-5">
                <a:solidFill>
                  <a:srgbClr val="000000"/>
                </a:solidFill>
                <a:latin typeface="Segoe UI" panose="02020603050405020304" pitchFamily="2"/>
              </a:rPr>
              <a:t>(currently only applies to NSMHS;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i="1" spc="0">
                <a:solidFill>
                  <a:srgbClr val="000000"/>
                </a:solidFill>
                <a:latin typeface="Segoe UI" panose="02020603050405020304" pitchFamily="2"/>
              </a:rPr>
              <a:t>guidance forthcoming for SMHS)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014730" y="4517390"/>
            <a:ext cx="668464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2300"/>
              </a:lnSpc>
              <a:spcAft>
                <a:spcPts val="395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The child has a 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co-occurring mental health condition and SUD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14730" y="5057775"/>
            <a:ext cx="9504045" cy="119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400" spc="-35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5" dirty="0">
                <a:solidFill>
                  <a:srgbClr val="000000"/>
                </a:solidFill>
                <a:latin typeface="Segoe UI" panose="02020603050405020304" pitchFamily="2"/>
              </a:rPr>
              <a:t> NSMHS and SMHS services can be </a:t>
            </a:r>
            <a:r>
              <a:rPr lang="en-US" sz="1650" b="1" spc="-35" dirty="0">
                <a:solidFill>
                  <a:srgbClr val="000000"/>
                </a:solidFill>
                <a:latin typeface="Segoe UI" panose="02020603050405020304" pitchFamily="2"/>
              </a:rPr>
              <a:t>provided concurrently</a:t>
            </a:r>
            <a:r>
              <a:rPr lang="en-US" sz="1700" spc="-25" dirty="0">
                <a:solidFill>
                  <a:srgbClr val="000000"/>
                </a:solidFill>
                <a:latin typeface="Segoe UI" panose="02020603050405020304" pitchFamily="2"/>
              </a:rPr>
              <a:t>, if the mental health plan and managed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0" dirty="0">
                <a:solidFill>
                  <a:srgbClr val="000000"/>
                </a:solidFill>
                <a:latin typeface="Segoe UI" panose="02020603050405020304" pitchFamily="2"/>
              </a:rPr>
              <a:t>care plan coordinate to provide the services and ensure they are not duplicated (each plan would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5" dirty="0">
                <a:solidFill>
                  <a:srgbClr val="000000"/>
                </a:solidFill>
                <a:latin typeface="Segoe UI" panose="02020603050405020304" pitchFamily="2"/>
              </a:rPr>
              <a:t>only be responsible for the services they are providing). See the </a:t>
            </a:r>
            <a:r>
              <a:rPr lang="en-US" sz="1700" u="sng" spc="-45" dirty="0">
                <a:solidFill>
                  <a:srgbClr val="0000FF"/>
                </a:solidFill>
                <a:latin typeface="Segoe UI" panose="02020603050405020304" pitchFamily="2"/>
              </a:rPr>
              <a:t>No Wrong Door for Mental Health</a:t>
            </a:r>
            <a:r>
              <a:rPr lang="en-US" sz="100" spc="-45" dirty="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200"/>
              </a:lnSpc>
              <a:spcBef>
                <a:spcPts val="605"/>
              </a:spcBef>
              <a:spcAft>
                <a:spcPts val="100"/>
              </a:spcAft>
            </a:pPr>
            <a:r>
              <a:rPr lang="en-US" sz="1700" u="sng" spc="-40" dirty="0">
                <a:solidFill>
                  <a:srgbClr val="0000FF"/>
                </a:solidFill>
                <a:latin typeface="Segoe UI" panose="02020603050405020304" pitchFamily="2"/>
              </a:rPr>
              <a:t>Services Webinar (slide 17) </a:t>
            </a:r>
            <a:r>
              <a:rPr lang="en-US" sz="1700" spc="-40" dirty="0">
                <a:solidFill>
                  <a:srgbClr val="000000"/>
                </a:solidFill>
                <a:latin typeface="Segoe UI" panose="02020603050405020304" pitchFamily="2"/>
              </a:rPr>
              <a:t>for more information regarding providing concurrent services.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017905" y="2914015"/>
            <a:ext cx="9199245" cy="590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400" spc="-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 Services are provided 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prior to determination of a diagnosis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, during the assessment period, or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prior to determination of whether NSMHS or SMHS access criteria are met</a:t>
            </a:r>
            <a:r>
              <a:rPr lang="en-US" sz="1700" spc="1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363200" y="2990215"/>
            <a:ext cx="1731010" cy="31546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300"/>
              </a:lnSpc>
              <a:spcAft>
                <a:spcPts val="62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Non-Specialty Mental Health Services (NSMHS)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115506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NSMHS (formerly known as Mild to Moderate services) include a variety of behavioral interventions that promote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functioning of children and youth and prevent or minimize the adverse effects of behaviors that interfere with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learning and social interaction. Managed care plans must provide or arrange all medically necessary NSMHS for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1650" b="1" spc="5">
                <a:solidFill>
                  <a:srgbClr val="FFFFFF"/>
                </a:solidFill>
                <a:latin typeface="Segoe UI" panose="02020603050405020304" pitchFamily="2"/>
              </a:rPr>
              <a:t>children and youth under age 21 regardless of their level of distress or impairment, or the presence of a diagnosis.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7310" y="2157730"/>
            <a:ext cx="9867900" cy="4560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5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0">
                <a:solidFill>
                  <a:srgbClr val="000000"/>
                </a:solidFill>
                <a:latin typeface="Segoe UI" panose="02020603050405020304" pitchFamily="2"/>
              </a:rPr>
              <a:t> NSMHS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Mental health evaluation and treatment, including individual, group and family psychotherapy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Dyadic services for children and their caregiver(s)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Psychological and neuropsychological testing, when clinically indicated to evaluate a mental health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condition </a:t>
            </a:r>
          </a:p>
          <a:p>
            <a:pPr marL="457200" marR="0" indent="274320" algn="l">
              <a:lnSpc>
                <a:spcPts val="2000"/>
              </a:lnSpc>
              <a:spcBef>
                <a:spcPts val="42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services for purposes of monitoring drug 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Psychiatric consultation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laboratory, drugs (not including outpatient pharmacy benefits covered under Medi-Cal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Rx), supplies, and dietary supplements (e.g., folic acid, vitamin D, vitamin B12) </a:t>
            </a:r>
          </a:p>
          <a:p>
            <a:pPr marL="0" marR="0" indent="0" algn="l">
              <a:lnSpc>
                <a:spcPts val="1800"/>
              </a:lnSpc>
              <a:spcBef>
                <a:spcPts val="260"/>
              </a:spcBef>
              <a:spcAft>
                <a:spcPts val="0"/>
              </a:spcAft>
            </a:pPr>
            <a:r>
              <a:rPr lang="en-US" sz="2400" spc="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 Provider types include: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Physician Assistant </a:t>
            </a:r>
          </a:p>
          <a:p>
            <a:pPr marL="457200" marR="0" indent="274320" algn="l">
              <a:lnSpc>
                <a:spcPts val="2000"/>
              </a:lnSpc>
              <a:spcBef>
                <a:spcPts val="11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Professional Clinical Counselor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Nurse Practitioner </a:t>
            </a:r>
          </a:p>
          <a:p>
            <a:pPr marL="457200" marR="0" indent="274320" algn="l">
              <a:lnSpc>
                <a:spcPts val="1900"/>
              </a:lnSpc>
              <a:spcBef>
                <a:spcPts val="5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Marriage and Family Therapist </a:t>
            </a:r>
            <a:r>
              <a:rPr lang="en-US" sz="2400" spc="0">
                <a:solidFill>
                  <a:srgbClr val="782B87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Psychiatrist (as consistent with the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Psychologist practitioner’s training and licensing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Associate provider types may render services under requirements)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 supervising clinician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70320"/>
            <a:ext cx="1587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5">
                <a:solidFill>
                  <a:srgbClr val="858585"/>
                </a:solidFill>
                <a:latin typeface="Segoe UI" panose="02020603050405020304" pitchFamily="2"/>
              </a:rPr>
              <a:t>46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625455" y="3069590"/>
            <a:ext cx="1270635" cy="295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228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information,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please review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the Non-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0">
                <a:solidFill>
                  <a:srgbClr val="0000FF"/>
                </a:solidFill>
                <a:latin typeface="Segoe UI" panose="02020603050405020304" pitchFamily="2"/>
              </a:rPr>
              <a:t>Specialty</a:t>
            </a:r>
            <a:r>
              <a:rPr lang="en-US" sz="100" spc="-1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Mental Health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Services: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75">
                <a:solidFill>
                  <a:srgbClr val="0000FF"/>
                </a:solidFill>
                <a:latin typeface="Segoe UI" panose="02020603050405020304" pitchFamily="2"/>
              </a:rPr>
              <a:t>Psychiatric and</a:t>
            </a:r>
            <a:r>
              <a:rPr lang="en-US" sz="100" spc="-7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Psychological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Provider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Manual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12010"/>
            <a:ext cx="12106910" cy="385889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112010"/>
            <a:ext cx="12106910" cy="3837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745" y="6080760"/>
            <a:ext cx="11951335" cy="70040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19710" y="6096000"/>
            <a:ext cx="462915" cy="5365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10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880" rIns="0" bIns="0" anchor="t"/>
          <a:lstStyle/>
          <a:p>
            <a:pPr marL="0" marR="0" indent="0" algn="ctr">
              <a:lnSpc>
                <a:spcPts val="5200"/>
              </a:lnSpc>
              <a:spcAft>
                <a:spcPts val="745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County Specialty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1176655"/>
            <a:ext cx="12192000" cy="83502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Each county mental health plan must provide or arrange all medically necessary SMHS for children and youth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under age 21 enrolled in Medi-Cal who require more intensive mental health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41960" y="2209800"/>
            <a:ext cx="11372215" cy="20701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County mental health plans must make individualized determinations of each child’s need for SMHS. Examples include, but are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68440" y="2416810"/>
            <a:ext cx="5245735" cy="35052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Psychiatric Health Facility Services and/or Inpatient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Hospital Services (e.g., 24-hour inpatient care) </a:t>
            </a:r>
          </a:p>
          <a:p>
            <a:pPr marL="0" marR="0" indent="0" algn="l">
              <a:lnSpc>
                <a:spcPts val="26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Crisis Intervention, Stabilization, and/or Residential </a:t>
            </a:r>
          </a:p>
          <a:p>
            <a:pPr marL="320040" marR="0" indent="0" algn="l">
              <a:lnSpc>
                <a:spcPts val="20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Services (e.g., community-based crisis intervention,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short-term) </a:t>
            </a:r>
          </a:p>
          <a:p>
            <a:pPr marL="0" marR="0" indent="0" algn="l">
              <a:lnSpc>
                <a:spcPts val="2600"/>
              </a:lnSpc>
              <a:spcBef>
                <a:spcPts val="205"/>
              </a:spcBef>
              <a:spcAft>
                <a:spcPts val="0"/>
              </a:spcAft>
            </a:pPr>
            <a:r>
              <a:rPr lang="en-US" sz="195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Day Treatment Intensive and/or Rehabilitation Services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(e.g., group therapy, skill building groups, short-term) </a:t>
            </a:r>
          </a:p>
          <a:p>
            <a:pPr marL="0" marR="0" indent="0" algn="l">
              <a:lnSpc>
                <a:spcPts val="26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Peer Support Services (optional) </a:t>
            </a:r>
          </a:p>
          <a:p>
            <a:pPr marL="0" marR="0" indent="0" algn="l">
              <a:lnSpc>
                <a:spcPts val="19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6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NSMHS-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if a child meets the criteria for SMHS, then they may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be receiving NSMHS from the Managed Care Plan,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where the No Wrong Door policy applies (see slide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45)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48310" y="2416810"/>
            <a:ext cx="5504180" cy="350266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not limited to: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Care Coordination (ICC) (e.g., targeted case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management for children in SMHS) </a:t>
            </a:r>
          </a:p>
          <a:p>
            <a:pPr marL="0" marR="0" indent="0" algn="l">
              <a:lnSpc>
                <a:spcPts val="26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Intensive Home-Based Services (IHBS) (e.g., interventions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designed to correct or ameliorate conditions that interfere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with functioning, and improve the family’s ability to help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the child successfully function at home/school/community) </a:t>
            </a:r>
          </a:p>
          <a:p>
            <a:pPr marL="0" marR="0" indent="0" algn="l">
              <a:lnSpc>
                <a:spcPts val="26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Foster Care (TFC) (e.g., short-term, trauma-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informed, intensive SMHS for children with complex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emotional and behavioral needs; in TFC, children are placed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with trained and intensely supervised TFC parents) </a:t>
            </a:r>
          </a:p>
          <a:p>
            <a:pPr marL="0" marR="0" indent="0" algn="l">
              <a:lnSpc>
                <a:spcPts val="26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Behavioral Services (TBS) (e.g., short-term,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services for children with a SED)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82625" y="6080760"/>
            <a:ext cx="11387455" cy="335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20">
                <a:solidFill>
                  <a:srgbClr val="000000"/>
                </a:solidFill>
                <a:latin typeface="Segoe UI" panose="02020603050405020304" pitchFamily="2"/>
              </a:rPr>
              <a:t>SMHS may be provided during an assessment period for the child prior to the determination of a diagnosis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82625" y="6416040"/>
            <a:ext cx="868108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785"/>
              </a:spcAft>
            </a:pPr>
            <a:r>
              <a:rPr lang="en-US" sz="1750" i="1" spc="-25">
                <a:solidFill>
                  <a:srgbClr val="000000"/>
                </a:solidFill>
                <a:latin typeface="Segoe UI" panose="02020603050405020304" pitchFamily="2"/>
              </a:rPr>
              <a:t>whether SMHS access criteria are met (see next slide for access criteria).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99980" y="6416040"/>
            <a:ext cx="207010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200"/>
              </a:lnSpc>
              <a:spcAft>
                <a:spcPts val="310"/>
              </a:spcAft>
            </a:pPr>
            <a:r>
              <a:rPr lang="en-US" sz="1150" b="1" spc="0">
                <a:solidFill>
                  <a:srgbClr val="858585"/>
                </a:solidFill>
                <a:latin typeface="Segoe UI" panose="02020603050405020304" pitchFamily="2"/>
              </a:rPr>
              <a:t>47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999980" y="6614160"/>
            <a:ext cx="1277620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40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112010"/>
            <a:ext cx="12106910" cy="0"/>
          </a:xfrm>
          <a:prstGeom prst="line">
            <a:avLst/>
          </a:prstGeom>
          <a:ln w="52070" cmpd="dbl">
            <a:solidFill>
              <a:srgbClr val="FFFFFF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0" y="5970905"/>
            <a:ext cx="12106910" cy="0"/>
          </a:xfrm>
          <a:prstGeom prst="line">
            <a:avLst/>
          </a:prstGeom>
          <a:ln w="54610" cmpd="dbl">
            <a:solidFill>
              <a:srgbClr val="FFFFFF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0" y="2112010"/>
            <a:ext cx="0" cy="3858895"/>
          </a:xfrm>
          <a:prstGeom prst="line">
            <a:avLst/>
          </a:prstGeom>
          <a:ln w="30480" cmpd="sng">
            <a:solidFill>
              <a:srgbClr val="FFFFFF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12106910" y="2112010"/>
            <a:ext cx="0" cy="3858895"/>
          </a:xfrm>
          <a:prstGeom prst="line">
            <a:avLst/>
          </a:prstGeom>
          <a:ln w="33655" cmpd="sng">
            <a:solidFill>
              <a:srgbClr val="FFFFFF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0" y="2112010"/>
            <a:ext cx="12106910" cy="0"/>
          </a:xfrm>
          <a:prstGeom prst="line">
            <a:avLst/>
          </a:prstGeom>
          <a:ln w="48895" cmpd="dbl">
            <a:solidFill>
              <a:srgbClr val="2C6D8D"/>
            </a:solidFill>
          </a:ln>
        </p:spPr>
      </p:cxnSp>
      <p:cxnSp>
        <p:nvCxnSpPr>
          <p:cNvPr id="23" name="Straight Connector 22"/>
          <p:cNvCxnSpPr/>
          <p:nvPr/>
        </p:nvCxnSpPr>
        <p:spPr>
          <a:xfrm>
            <a:off x="0" y="5949950"/>
            <a:ext cx="12106910" cy="0"/>
          </a:xfrm>
          <a:prstGeom prst="line">
            <a:avLst/>
          </a:prstGeom>
          <a:ln w="52070" cmpd="dbl">
            <a:solidFill>
              <a:srgbClr val="2C6D8D"/>
            </a:solidFill>
          </a:ln>
        </p:spPr>
      </p:cxnSp>
      <p:cxnSp>
        <p:nvCxnSpPr>
          <p:cNvPr id="24" name="Straight Connector 23"/>
          <p:cNvCxnSpPr/>
          <p:nvPr/>
        </p:nvCxnSpPr>
        <p:spPr>
          <a:xfrm>
            <a:off x="0" y="2112010"/>
            <a:ext cx="0" cy="383794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  <p:cxnSp>
        <p:nvCxnSpPr>
          <p:cNvPr id="25" name="Straight Connector 24"/>
          <p:cNvCxnSpPr/>
          <p:nvPr/>
        </p:nvCxnSpPr>
        <p:spPr>
          <a:xfrm>
            <a:off x="12106910" y="2112010"/>
            <a:ext cx="0" cy="383794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22790" y="182880"/>
            <a:ext cx="2371090" cy="95948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53600" y="146050"/>
            <a:ext cx="2121535" cy="247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631680" y="1024255"/>
            <a:ext cx="2340610" cy="971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9631680" y="194945"/>
            <a:ext cx="97790" cy="9779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899265" y="194945"/>
            <a:ext cx="73025" cy="7302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729470" y="189865"/>
            <a:ext cx="2169795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137160" marR="0" indent="0" algn="l">
              <a:lnSpc>
                <a:spcPts val="21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please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review</a:t>
            </a:r>
            <a:r>
              <a:rPr lang="en-US" sz="1800" u="sng" spc="-35">
                <a:solidFill>
                  <a:srgbClr val="0000FF"/>
                </a:solidFill>
                <a:latin typeface="Segoe UI" panose="02020603050405020304" pitchFamily="2"/>
              </a:rPr>
              <a:t> BHIN 21-073</a:t>
            </a:r>
            <a:r>
              <a:rPr lang="en-US" sz="1800" u="sng" spc="-35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47090" y="182880"/>
            <a:ext cx="8496300" cy="770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/>
          <a:lstStyle/>
          <a:p>
            <a:pPr marL="0" marR="0" indent="0" algn="l">
              <a:lnSpc>
                <a:spcPts val="50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SMHS Access Criteria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856230" y="953770"/>
            <a:ext cx="6487160" cy="63754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FFFFFF"/>
                </a:solidFill>
                <a:latin typeface="Segoe UI" panose="02020603050405020304" pitchFamily="2"/>
              </a:rPr>
              <a:t>Covered SMHS shall be provided to children and youth who </a:t>
            </a: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meet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595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either of the following criteria, (1) or (2) below: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1645920"/>
            <a:ext cx="10823575" cy="753110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274320" algn="l">
              <a:lnSpc>
                <a:spcPts val="1900"/>
              </a:lnSpc>
              <a:spcAft>
                <a:spcPts val="0"/>
              </a:spcAft>
              <a:buFont typeface="Segoe UI"/>
              <a:buAutoNum type="arabicPeriod"/>
              <a:tabLst>
                <a:tab pos="365760" algn="l"/>
              </a:tabLs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The child is at high risk for a mental health disorder due to experience of trauma (i.e., scores in the high-risk range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under a trauma screening tool, involvement in the child welfare system, juvenile justice involvement, or experiencing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homelessness)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85800" y="2518410"/>
            <a:ext cx="1097280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ctr">
              <a:lnSpc>
                <a:spcPts val="2600"/>
              </a:lnSpc>
              <a:spcAft>
                <a:spcPts val="1765"/>
              </a:spcAft>
            </a:pPr>
            <a:r>
              <a:rPr lang="en-US" sz="1950" b="1" spc="265">
                <a:solidFill>
                  <a:srgbClr val="1F477B"/>
                </a:solidFill>
                <a:latin typeface="Segoe UI" panose="02020603050405020304" pitchFamily="2"/>
              </a:rPr>
              <a:t>OR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85800" y="3079115"/>
            <a:ext cx="10823575" cy="3343275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320040" algn="l">
              <a:lnSpc>
                <a:spcPts val="2000"/>
              </a:lnSpc>
              <a:spcAft>
                <a:spcPts val="0"/>
              </a:spcAft>
              <a:buFont typeface="Segoe UI"/>
              <a:buAutoNum type="arabi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The child meets both requirements in a) and b), below: </a:t>
            </a:r>
          </a:p>
          <a:p>
            <a:pPr marL="45720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a) The child has at least</a:t>
            </a:r>
            <a:r>
              <a:rPr lang="en-US" sz="1600" b="1" spc="0">
                <a:solidFill>
                  <a:srgbClr val="1F477B"/>
                </a:solidFill>
                <a:latin typeface="Segoe UI" panose="02020603050405020304" pitchFamily="2"/>
              </a:rPr>
              <a:t> one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significant impairment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significant deterioration in an important area of life functioning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not progressing developmentally as appropriate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need for SMHS, regardless of presence of impairment, that are not included within the mental health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benefits that a Medi-Cal managed care plan is required to provide </a:t>
            </a:r>
          </a:p>
          <a:p>
            <a:pPr marL="56235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0" b="1" u="sng" spc="0">
                <a:solidFill>
                  <a:srgbClr val="1F477B"/>
                </a:solidFill>
                <a:latin typeface="Segoe UI" panose="02020603050405020304" pitchFamily="2"/>
              </a:rPr>
              <a:t>AND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  <a:p>
            <a:pPr marL="457200" marR="0" indent="0" algn="l">
              <a:lnSpc>
                <a:spcPts val="2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b) The child’s condition as described in (2) above is due to one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diagnosed mental health disorder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suspected mental health disorder that has not yet been diagnosed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Significant trauma placing the child at risk of a future mental health condition, based on the assessment of a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24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licensed mental health professional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85800" y="6422390"/>
            <a:ext cx="10972800" cy="321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37844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spc="-20">
                <a:solidFill>
                  <a:srgbClr val="858585"/>
                </a:solidFill>
                <a:latin typeface="Segoe UI" panose="02020603050405020304" pitchFamily="2"/>
              </a:rPr>
              <a:t>48 </a:t>
            </a:r>
          </a:p>
          <a:p>
            <a:pPr marL="9326880" marR="0" indent="0" algn="l">
              <a:lnSpc>
                <a:spcPts val="14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200" spc="-5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622790" y="182880"/>
            <a:ext cx="2371090" cy="0"/>
          </a:xfrm>
          <a:prstGeom prst="line">
            <a:avLst/>
          </a:prstGeom>
          <a:ln w="8890" cmpd="sng">
            <a:solidFill>
              <a:srgbClr val="2C6D8D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9622790" y="182880"/>
            <a:ext cx="0" cy="959485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39825" y="2289175"/>
            <a:ext cx="10393680" cy="4133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39825" y="2301240"/>
            <a:ext cx="10393680" cy="413258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268095" y="3307080"/>
            <a:ext cx="2047875" cy="2042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135" rIns="0" bIns="0" anchor="t"/>
          <a:lstStyle/>
          <a:p>
            <a:pPr marL="0" marR="0" indent="0" algn="ctr">
              <a:lnSpc>
                <a:spcPts val="1900"/>
              </a:lnSpc>
              <a:spcAft>
                <a:spcPts val="47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7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(1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11004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substance use disorder (SUD) treatment, such as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outpatient care, residential treatment services, and withdrawal management. SUD services are primarily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provided through DMC or DMC-ODS programs, depending on the county, and some SUD services are provided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managed care plans.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22390"/>
            <a:ext cx="12192000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315970" y="2301240"/>
            <a:ext cx="8174355" cy="4121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SUD treatment services are provided to eligible Medi-Cal enrollees, </a:t>
            </a:r>
          </a:p>
          <a:p>
            <a:pPr marL="13716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including children and youth under age 21, via county-run </a:t>
            </a: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Drug </a:t>
            </a:r>
          </a:p>
          <a:p>
            <a:pPr marL="1371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Medi-Cal (DMC) or Drug Medi-Cal Organized Delivery System </a:t>
            </a:r>
          </a:p>
          <a:p>
            <a:pPr marL="1371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(DMC-ODS)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programs: </a:t>
            </a:r>
          </a:p>
          <a:p>
            <a:pPr marL="137160" marR="0" indent="0" algn="l">
              <a:lnSpc>
                <a:spcPts val="2300"/>
              </a:lnSpc>
              <a:spcBef>
                <a:spcPts val="11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Counties have the option to participate in the DMC-ODS program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and provide an expanded array of SUD treatment services to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enrollees </a:t>
            </a:r>
          </a:p>
          <a:p>
            <a:pPr marL="137160" marR="0" indent="0" algn="l">
              <a:lnSpc>
                <a:spcPts val="23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All counties, regardless of their participation in DMC-ODS, are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required to provide all applicable SUD services needed to correct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or ameliorate health conditions that are coverable under Medi-Cal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2025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for Kids &amp; Teens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39825" y="2289175"/>
            <a:ext cx="10393680" cy="0"/>
          </a:xfrm>
          <a:prstGeom prst="line">
            <a:avLst/>
          </a:prstGeom>
          <a:ln w="42545" cmpd="dbl">
            <a:solidFill>
              <a:srgbClr val="D5E2E8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139825" y="6422390"/>
            <a:ext cx="10393680" cy="0"/>
          </a:xfrm>
          <a:prstGeom prst="line">
            <a:avLst/>
          </a:prstGeom>
          <a:ln w="42545" cmpd="dbl">
            <a:solidFill>
              <a:srgbClr val="FFFFFF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139825" y="2301240"/>
            <a:ext cx="10393680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1139825" y="6433820"/>
            <a:ext cx="10393680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139825" y="2301240"/>
            <a:ext cx="0" cy="413258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11533505" y="2301240"/>
            <a:ext cx="0" cy="413258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54735" y="3334385"/>
            <a:ext cx="1831975" cy="18319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2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Goals of 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19910"/>
            <a:ext cx="12192000" cy="8197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The training aims to strengthen understanding and awareness of Medi-Cal for Kids &amp; Teens among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305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Cal managed care plan-enrolled providers and increase access to children’s health services.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64941"/>
              </p:ext>
            </p:extLst>
          </p:nvPr>
        </p:nvGraphicFramePr>
        <p:xfrm>
          <a:off x="579120" y="3300730"/>
          <a:ext cx="11014710" cy="193294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94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5840" marR="0" indent="0" algn="l">
                        <a:lnSpc>
                          <a:spcPts val="2100"/>
                        </a:lnSpc>
                        <a:spcBef>
                          <a:spcPts val="358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E16F22"/>
                          </a:solidFill>
                          <a:latin typeface="Verdana" panose="02020603050405020304" pitchFamily="2"/>
                        </a:rPr>
                        <a:t>&gt;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California’s managed care plans must ensure that all Medi- Cal licensed </a:t>
                      </a:r>
                    </a:p>
                    <a:p>
                      <a:pPr marL="1234440" marR="0" indent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receive proper education and training regarding Medi-Cal for </a:t>
                      </a:r>
                    </a:p>
                    <a:p>
                      <a:pPr marL="1234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Kids &amp; Teens at least every two years. </a:t>
                      </a:r>
                    </a:p>
                    <a:p>
                      <a:pPr marL="1005840" marR="0" indent="0" algn="l">
                        <a:lnSpc>
                          <a:spcPts val="2000"/>
                        </a:lnSpc>
                        <a:spcBef>
                          <a:spcPts val="189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 dirty="0">
                          <a:solidFill>
                            <a:srgbClr val="E16F22"/>
                          </a:solidFill>
                          <a:latin typeface="Verdana" panose="02020603050405020304" pitchFamily="2"/>
                        </a:rPr>
                        <a:t>&gt;</a:t>
                      </a:r>
                      <a:r>
                        <a:rPr lang="en-US" sz="1800" spc="-2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More information on Medi-Cal for Kids &amp; Teens for providers is available </a:t>
                      </a:r>
                    </a:p>
                    <a:p>
                      <a:pPr marL="1234440" marR="0" indent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 the</a:t>
                      </a:r>
                      <a:r>
                        <a:rPr lang="en-US" sz="1800" u="sng" spc="0" dirty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 Information for Medi-Cal Providers 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resource document.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5662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61745"/>
            <a:ext cx="12192000" cy="51238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5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4800"/>
              </a:lnSpc>
              <a:spcAft>
                <a:spcPts val="115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85215" y="5158105"/>
            <a:ext cx="1046670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Some children may qualify for both SMHS and SUD services if they have a co-occurring SUD and 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condition.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Providers are required to coordinate and collaborate across delivery systems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ensure clinical integration between county mental health plans, DMC or DMC-ODS counties, and managed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care plans, and to ensure non-duplicative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4800" y="2710180"/>
            <a:ext cx="2353310" cy="1393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SABIRT screening (see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slide 22) to children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 11 who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are at risk of developing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SUD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170430" y="1295400"/>
            <a:ext cx="772668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Though most SUD services are provided via DMC or DMC-ODS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Segoe UI" panose="02020603050405020304" pitchFamily="2"/>
              </a:rPr>
              <a:t>children and youth, managed care plan providers must provide: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37560" y="2420620"/>
            <a:ext cx="2374265" cy="1944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Early intervention SUD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services for children and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youth determined to be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risk of SUD (e.g., any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 component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covered under the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outpatient level of care)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373495" y="2540000"/>
            <a:ext cx="2401570" cy="1669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Medications for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Addiction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(MAT) available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primary care, inpatient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hospital, and emergency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departments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451975" y="2847340"/>
            <a:ext cx="2306955" cy="1121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Emergency services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stabilize the child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(including voluntary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inpatient detoxification)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8270" y="2218690"/>
            <a:ext cx="11935460" cy="44805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0" marR="0" indent="0" algn="ctr">
              <a:lnSpc>
                <a:spcPts val="1900"/>
              </a:lnSpc>
              <a:spcAft>
                <a:spcPts val="485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8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Mobile Crisis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1118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qualifying mobile crisis services, including an initial face-to-face crisis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assessment, crisis response and stabilization, crisis planning, referrals to ongoing services and supports,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follow-up. Mobile crisis services offer community-based interventions to individuals experiencing a mental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health or substance use crisis and are available to Medi-Cal enrollees 24 hours a day, 365 days a year.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2164080"/>
            <a:ext cx="12192000" cy="4199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Crisis intervention and habilitation services, including when delivered in a mobile modality, are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always covered for children and youth under age 21 </a:t>
            </a:r>
          </a:p>
          <a:p>
            <a:pPr marL="0" marR="0" indent="0" algn="ctr">
              <a:lnSpc>
                <a:spcPts val="3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Mobile crisis services can provide relief to youth experiencing a behavioral health crisis; reduce </a:t>
            </a:r>
          </a:p>
          <a:p>
            <a:pPr marL="11887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risk or danger and subsequent harm; and avoid unnecessary emergency department care,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psychiatric inpatient hospitalizations, and law enforcement involvement </a:t>
            </a:r>
          </a:p>
          <a:p>
            <a:pPr marL="868680" marR="0" indent="0" algn="l">
              <a:lnSpc>
                <a:spcPts val="30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In January 2023, counties began implementing the qualifying mobile crisis services benefit in the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SMHS and DMC or DMC-ODS delivery systems </a:t>
            </a:r>
          </a:p>
          <a:p>
            <a:pPr marL="1371600" marR="0" indent="320040" algn="l">
              <a:lnSpc>
                <a:spcPts val="2500"/>
              </a:lnSpc>
              <a:spcBef>
                <a:spcPts val="3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Counties will develop a standardized screening tool to determine when mobile crisis teams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should be dispatched and other policies and procedures to ensure mobile crisis services are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delivered effectively to children and youth </a:t>
            </a:r>
          </a:p>
          <a:p>
            <a:pPr marL="1371600" marR="0" indent="3200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qualifying mobile crisis services benefit will be available statewide in SMHS and DMC or </a:t>
            </a:r>
          </a:p>
          <a:p>
            <a:pPr marL="1691640" marR="0" indent="0" algn="l">
              <a:lnSpc>
                <a:spcPts val="25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DMC-ODS delivery systems by December 31, 2023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46520"/>
            <a:ext cx="12192000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200"/>
              </a:lnSpc>
              <a:spcAft>
                <a:spcPts val="825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51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942320" y="819785"/>
            <a:ext cx="1200785" cy="12039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988425" y="2614930"/>
            <a:ext cx="2861945" cy="35299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0782300" cy="993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39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0" marR="0" indent="0"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45135" y="1618615"/>
            <a:ext cx="8223250" cy="501078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spc="0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Providers can bill for 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when they reach out to a psychiatric or addiction medicine consultant to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help treat a child’s mental health and/or SUD </a:t>
            </a:r>
          </a:p>
          <a:p>
            <a:pPr marL="0" marR="0" indent="0" algn="l">
              <a:lnSpc>
                <a:spcPts val="2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400" spc="0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 Consent.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The child and their parent or caregiver must give permission to consult with </a:t>
            </a:r>
          </a:p>
          <a:p>
            <a:pPr marL="274320" marR="0" indent="0" algn="l">
              <a:lnSpc>
                <a:spcPts val="2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relevant specialist; consent can be verbal and must be documented in medical record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Starting at age 12 and older, a child may, without parental consent, receive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services related to drug and alcohol abuse treatment/counseling and mental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health outpatient care </a:t>
            </a:r>
          </a:p>
          <a:p>
            <a:pPr marL="0" marR="0" indent="0" algn="l">
              <a:lnSpc>
                <a:spcPts val="19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1400" spc="0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 Billing Codes &amp; Services.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Reimbursable CPT codes include 99492 (70 minutes in first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month), 99493 (60 minutes in subsequent month), and 99494 (additional 30 minutes)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for the following services in collaboration with a consulting provider: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Outreach and engagement in treatment with another qualified health care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 dirty="0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Initial assessment of the child with a validated rating scale and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development of a treatment plan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Review and modifications of the plan with the consulting provider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Tracking patient follow-up and entering info in a registry </a:t>
            </a:r>
          </a:p>
          <a:p>
            <a:pPr marL="457200" marR="0" indent="27432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Participating in weekly caseload consultation with consulting provider </a:t>
            </a:r>
          </a:p>
          <a:p>
            <a:pPr marL="457200" indent="274320" algn="l">
              <a:lnSpc>
                <a:spcPts val="2000"/>
              </a:lnSpc>
              <a:spcBef>
                <a:spcPts val="100"/>
              </a:spcBef>
              <a:buFont typeface="Symbol"/>
              <a:buChar char="·"/>
            </a:pPr>
            <a:r>
              <a:rPr lang="en-US" sz="1650" dirty="0">
                <a:solidFill>
                  <a:srgbClr val="000000"/>
                </a:solidFill>
                <a:latin typeface="Segoe UI" panose="02020603050405020304" pitchFamily="2"/>
              </a:rPr>
              <a:t>Providing brief interventions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106785" y="6424930"/>
            <a:ext cx="146685" cy="11620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50" b="1" spc="-125">
                <a:solidFill>
                  <a:srgbClr val="858585"/>
                </a:solidFill>
                <a:latin typeface="Segoe UI" panose="02020603050405020304" pitchFamily="2"/>
              </a:rPr>
              <a:t>52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610090" y="2685415"/>
            <a:ext cx="1969135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99492 and 99493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be billed once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month, but not in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same month. 99494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can be billed twice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month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31680" y="4273550"/>
            <a:ext cx="1944370" cy="1734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For additional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information, see the</a:t>
            </a:r>
            <a:r>
              <a:rPr lang="en-US" sz="100" spc="-1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Evaluation &amp;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5">
                <a:solidFill>
                  <a:srgbClr val="0000FF"/>
                </a:solidFill>
                <a:latin typeface="Segoe UI" panose="02020603050405020304" pitchFamily="2"/>
              </a:rPr>
              <a:t>Management Provider</a:t>
            </a:r>
            <a:r>
              <a:rPr lang="en-US" sz="100" spc="-5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Manual re: Psychiatric</a:t>
            </a:r>
            <a:r>
              <a:rPr lang="en-US" sz="100" spc="-30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Collaborative Care</a:t>
            </a:r>
            <a:r>
              <a:rPr lang="en-US" sz="100" spc="-1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Management Services</a:t>
            </a:r>
            <a:r>
              <a:rPr lang="en-US" sz="100" spc="-4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7490" y="1447800"/>
            <a:ext cx="10705465" cy="0"/>
          </a:xfrm>
          <a:prstGeom prst="line">
            <a:avLst/>
          </a:prstGeom>
          <a:ln w="12065" cmpd="sng">
            <a:solidFill>
              <a:srgbClr val="FFFFFF"/>
            </a:solidFill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D5A"/>
                </a:solidFill>
                <a:latin typeface="Segoe UI" panose="02020603050405020304" pitchFamily="2"/>
              </a:rPr>
              <a:t>County SMHS: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90"/>
              </a:spcAft>
            </a:pPr>
            <a:r>
              <a:rPr lang="en-US" sz="3950" b="1" spc="-5">
                <a:solidFill>
                  <a:srgbClr val="132D5A"/>
                </a:solidFill>
                <a:latin typeface="Segoe UI" panose="02020603050405020304" pitchFamily="2"/>
              </a:rPr>
              <a:t>Intensive Home-Based Services (IHBS)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0330" y="1539240"/>
          <a:ext cx="11978640" cy="630618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972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E6D6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1680"/>
                        </a:spcBef>
                        <a:spcAft>
                          <a:spcPts val="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1675"/>
                        </a:spcBef>
                        <a:spcAft>
                          <a:spcPts val="365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ten-year-old child enrolled in Medi-Cal managed care has been experiencing issues with self-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regulation and behavioral outbursts in school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child’s pediatrician screens the child using the standardized screening tool and determines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child would benefit from SMHS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91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child’s pediatrician refers the child to the county mental health plan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5E6D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4140" marR="0" indent="0" algn="l">
                        <a:lnSpc>
                          <a:spcPts val="2800"/>
                        </a:lnSpc>
                        <a:spcBef>
                          <a:spcPts val="165"/>
                        </a:spcBef>
                        <a:spcAft>
                          <a:spcPts val="9265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pediatric psychologist paneled at the county mental health plan conducts an additional assessment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and determines that IHBS supports (e.g., interventions designed to correct or ameliorate conditions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that interfere with functioning, and improve the family’s ability to help the child successfully function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1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at home/school/community) would be appropriate to effectively serve the child’s intensive behavioral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4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needs and engage the child’s caregivers to support building functional skills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55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B706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6B706C"/>
                    </a:solidFill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281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psychologist submits the IHBS mental health documentation requirements prescribed by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6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county mental health plan, consistent with the mental health plan’s process for authorizing IHBS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5E6D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2500" spc="-1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</a:t>
                      </a:r>
                      <a:r>
                        <a:rPr lang="en-US" sz="10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county mental health plan agrees with the psychologist in determining that the IHBS services are </a:t>
                      </a:r>
                    </a:p>
                    <a:p>
                      <a:pPr marL="0" marR="4343400" indent="0" algn="r">
                        <a:lnSpc>
                          <a:spcPts val="2200"/>
                        </a:lnSpc>
                        <a:spcBef>
                          <a:spcPts val="175"/>
                        </a:spcBef>
                        <a:spcAft>
                          <a:spcPts val="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based on the child’s strengths and needs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F6A7E"/>
                    </a:solidFill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2800"/>
                        </a:lnSpc>
                        <a:spcBef>
                          <a:spcPts val="165"/>
                        </a:spcBef>
                        <a:spcAft>
                          <a:spcPts val="67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county mental health plan delivers IHBS to the child in their home and community setting </a:t>
                      </a:r>
                    </a:p>
                    <a:p>
                      <a:pPr marL="0" marR="822960" indent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2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53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855" y="3291840"/>
            <a:ext cx="813435" cy="466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2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61160"/>
            <a:ext cx="12192000" cy="8470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44145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CCS is an important component of the Medi-Cal system of care available to qualifying children and youth under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4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age 21 with certain diseases or health problems.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874010"/>
          <a:ext cx="12001500" cy="3691255"/>
        </p:xfrm>
        <a:graphic>
          <a:graphicData uri="http://schemas.openxmlformats.org/drawingml/2006/table">
            <a:tbl>
              <a:tblPr/>
              <a:tblGrid>
                <a:gridCol w="8872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670">
                <a:tc rowSpan="3">
                  <a:txBody>
                    <a:bodyPr/>
                    <a:lstStyle/>
                    <a:p>
                      <a:pPr marL="320040" marR="0" indent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CCS Program, which is administered as a partnership between county </a:t>
                      </a:r>
                    </a:p>
                    <a:p>
                      <a:pPr marL="5486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health departments and DHCS, provides diagnostic and treatment services,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 case management, and physical and occupational therapy services </a:t>
                      </a:r>
                    </a:p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1640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Care for children enrolled in CCS is provided by CCS-paneled providers, CCS-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  <a:p>
                      <a:pPr marL="5486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approved special care centers (SCCs), and approved pediatric acute care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hospitals </a:t>
                      </a:r>
                    </a:p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1665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CCS Medical Therapy Program (MTP) provides direct physical and </a:t>
                      </a:r>
                    </a:p>
                    <a:p>
                      <a:pPr marL="5486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occupational therapy services for a subset of CCS-eligible children with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83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physical disabilities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2C6D8D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ABC5D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ABC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10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415" cmpd="sng">
                      <a:solidFill>
                        <a:srgbClr val="2C6D8D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23850" indent="0" algn="r">
                        <a:lnSpc>
                          <a:spcPts val="2100"/>
                        </a:lnSpc>
                        <a:spcBef>
                          <a:spcPts val="136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Examples of CCS-eligible </a:t>
                      </a:r>
                    </a:p>
                    <a:p>
                      <a:pPr marL="0" marR="20574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conditions include, but are </a:t>
                      </a:r>
                    </a:p>
                    <a:p>
                      <a:pPr marL="0" marR="15240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5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limited to, cystic fibrosis, </a:t>
                      </a:r>
                    </a:p>
                    <a:p>
                      <a:pPr marL="0" marR="20574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hemophilia, cerebral palsy, </a:t>
                      </a:r>
                    </a:p>
                    <a:p>
                      <a:pPr marL="0" marR="26670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heart disease, cancer, lead </a:t>
                      </a:r>
                    </a:p>
                    <a:p>
                      <a:pPr marL="0" marR="26670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poisoning, and traumatic </a:t>
                      </a:r>
                    </a:p>
                    <a:p>
                      <a:pPr marL="0" marR="112395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7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injuries.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  <a:solidFill>
                      <a:srgbClr val="ABC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320040" marR="0" indent="0" algn="l">
                        <a:lnSpc>
                          <a:spcPts val="21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Note: A child can be eligible for CCS services regardless of whether they are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75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eligible for Medi-Cal or enrolled in a Medi-Cal 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5960" marR="0" indent="0" algn="l">
                        <a:lnSpc>
                          <a:spcPts val="1200"/>
                        </a:lnSpc>
                        <a:spcBef>
                          <a:spcPts val="4015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54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40665" y="365760"/>
            <a:ext cx="11518900" cy="1360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3950" b="1" spc="-3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785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40665" y="1725930"/>
            <a:ext cx="11518900" cy="4878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Anyone can make a referral to the CCS Program, if they suspect that a child is eligible for CCS. Primary care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providers or specialists must provide a baseline health assessment and diagnostic evaluation with sufficient clinical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to establish – or raise a reasonable suspicion – that a child has a CCS-eligible medical condition. </a:t>
            </a:r>
          </a:p>
          <a:p>
            <a:pPr marL="731520" marR="0" indent="0" algn="l">
              <a:lnSpc>
                <a:spcPts val="26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1950" spc="-3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Children with CCS-eligible conditions must be referred to the local CCS Program on the same day after the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condition is identified </a:t>
            </a:r>
          </a:p>
          <a:p>
            <a:pPr marL="731520" marR="0" indent="0" algn="l">
              <a:lnSpc>
                <a:spcPts val="26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1950" spc="-3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Referrals can be made via phone, secure email, mail, or fax, and include supporting medical documentation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sufficient to allow for a medical eligibility determination </a:t>
            </a:r>
          </a:p>
          <a:p>
            <a:pPr marL="731520" marR="0" indent="0" algn="l">
              <a:lnSpc>
                <a:spcPts val="26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950" spc="-3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Access</a:t>
            </a:r>
            <a:r>
              <a:rPr lang="en-US" sz="1750" spc="-30" dirty="0">
                <a:solidFill>
                  <a:srgbClr val="0000FF"/>
                </a:solidFill>
                <a:latin typeface="Segoe UI" panose="02020603050405020304" pitchFamily="2"/>
              </a:rPr>
              <a:t> </a:t>
            </a:r>
            <a:r>
              <a:rPr lang="en-US" sz="1750" u="sng" spc="-30" dirty="0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for the list of phone and fax numbers for each local CCS Program </a:t>
            </a:r>
          </a:p>
          <a:p>
            <a:pPr marL="274320" marR="0" indent="0" algn="l">
              <a:lnSpc>
                <a:spcPts val="2200"/>
              </a:lnSpc>
              <a:spcBef>
                <a:spcPts val="268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Providers must continue to provide all covered services until the CCS Program eligibility is determined, and the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managed care plan must reimburse the provider for those services. </a:t>
            </a:r>
          </a:p>
          <a:p>
            <a:pPr marL="10835640" marR="0" indent="0" algn="l">
              <a:lnSpc>
                <a:spcPts val="1600"/>
              </a:lnSpc>
              <a:spcBef>
                <a:spcPts val="8650"/>
              </a:spcBef>
              <a:spcAft>
                <a:spcPts val="30"/>
              </a:spcAft>
            </a:pPr>
            <a:r>
              <a:rPr lang="en-US" sz="1200" spc="0" dirty="0">
                <a:solidFill>
                  <a:srgbClr val="858585"/>
                </a:solidFill>
                <a:latin typeface="Segoe UI" panose="02020603050405020304" pitchFamily="2"/>
              </a:rPr>
              <a:t>55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790" y="1258570"/>
            <a:ext cx="3754755" cy="53066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9245" y="365760"/>
            <a:ext cx="1151890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/>
          <a:p>
            <a:pPr marL="0" marR="0" indent="0" algn="ctr">
              <a:lnSpc>
                <a:spcPts val="5200"/>
              </a:lnSpc>
              <a:spcAft>
                <a:spcPts val="104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Classic CCS Counties &amp; CCS WCM Counties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60905" y="1419225"/>
            <a:ext cx="1274445" cy="1726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782B87"/>
                </a:solidFill>
                <a:latin typeface="Segoe UI" panose="02020603050405020304" pitchFamily="2"/>
              </a:rPr>
              <a:t> pink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-1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-10">
                <a:solidFill>
                  <a:srgbClr val="132E5A"/>
                </a:solidFill>
                <a:latin typeface="Segoe UI" panose="02020603050405020304" pitchFamily="2"/>
              </a:rPr>
              <a:t> blue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(see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Appendix 2 for a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full county list)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907790" y="1258570"/>
            <a:ext cx="8229600" cy="530733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457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California’s 58 counties provide CCS through two different models: </a:t>
            </a:r>
          </a:p>
          <a:p>
            <a:pPr marL="548640" marR="0" indent="274320" algn="l">
              <a:lnSpc>
                <a:spcPts val="19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Classic CSS counties, the treatment for the CCS qualifying condition, including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case management, is provided directly through the CCS county office </a:t>
            </a:r>
          </a:p>
          <a:p>
            <a:pPr marL="548640" marR="0" indent="274320" algn="l">
              <a:lnSpc>
                <a:spcPts val="19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CCS Whole Child Model (WCM) counties, the treatment for the CCS qualifying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condition, including medical case management, is “carved in” to the managed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care plan’s responsibility </a:t>
            </a:r>
          </a:p>
          <a:p>
            <a:pPr marL="45720" marR="0" indent="0" algn="l">
              <a:lnSpc>
                <a:spcPts val="1900"/>
              </a:lnSpc>
              <a:spcBef>
                <a:spcPts val="156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The eligibility criteria for CCS are the same in both Classic CCS and CCS WCM counties </a:t>
            </a:r>
          </a:p>
          <a:p>
            <a:pPr marL="45720" marR="0" indent="0" algn="l">
              <a:lnSpc>
                <a:spcPts val="1800"/>
              </a:lnSpc>
              <a:spcBef>
                <a:spcPts val="83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If the local CCS Program or DHCS finds that the child’s condition is not medically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eligible, then the managed care plan in both Classic CCS and CCS WCM counties </a:t>
            </a:r>
          </a:p>
          <a:p>
            <a:pPr marL="3657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remains responsible for providing and reimbursing for the cost of services if </a:t>
            </a:r>
          </a:p>
          <a:p>
            <a:pPr marL="4572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determined to be medically necessary </a:t>
            </a:r>
          </a:p>
          <a:p>
            <a:pPr marL="45720" marR="0" indent="0" algn="l">
              <a:lnSpc>
                <a:spcPts val="1800"/>
              </a:lnSpc>
              <a:spcBef>
                <a:spcPts val="89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Local CCS county offices or DHCS determine if a child is eligible for CCS in both Classic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CCS and CCS WCM counties </a:t>
            </a:r>
          </a:p>
          <a:p>
            <a:pPr marL="548640" marR="0" indent="27432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greater than 200,000 – known as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– have county staff perform medical eligibility determinations </a:t>
            </a:r>
          </a:p>
          <a:p>
            <a:pPr marL="548640" marR="0" indent="274320" algn="l">
              <a:lnSpc>
                <a:spcPts val="18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less than 200,00 may choose to be 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counties or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dependent counties;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DHCS is responsible for determining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eligibility for dependent counties </a:t>
            </a:r>
          </a:p>
          <a:p>
            <a:pPr marL="7132320" marR="0" indent="0" algn="l">
              <a:lnSpc>
                <a:spcPts val="13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200" spc="0">
                <a:solidFill>
                  <a:srgbClr val="848385"/>
                </a:solidFill>
                <a:latin typeface="Segoe UI" panose="02020603050405020304" pitchFamily="2"/>
              </a:rPr>
              <a:t>56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8745" y="5205730"/>
            <a:ext cx="11951335" cy="92710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" y="5309870"/>
            <a:ext cx="606425" cy="7162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60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(1 of 2) </a:t>
            </a:r>
          </a:p>
          <a:p>
            <a:pPr marL="0" marR="0" indent="0" algn="ctr">
              <a:lnSpc>
                <a:spcPts val="23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Skilled nursing services are critical for children and youth with serious physical health conditions, many of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974850"/>
            <a:ext cx="12192000" cy="4362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900"/>
              </a:lnSpc>
              <a:spcAft>
                <a:spcPts val="145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whom often qualify for CCS.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920" y="2541905"/>
            <a:ext cx="11948160" cy="24384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Children and youth under age 21 may be eligible for Medi-Cal for Kids &amp; Teens Skilled Nursing Services, </a:t>
            </a:r>
          </a:p>
          <a:p>
            <a:pPr marL="411480" marR="0" indent="0" algn="l">
              <a:lnSpc>
                <a:spcPts val="2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including: </a:t>
            </a:r>
          </a:p>
          <a:p>
            <a:pPr marL="548640" marR="0" indent="274320" algn="l">
              <a:lnSpc>
                <a:spcPts val="22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Private Duty Nursing (PDN)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by a licensed nurse (RN or LVN) on a shift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basis at a child’s home for children who require more individualized and continuous care than what would be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provided by a visiting nurse; otherwise known as ‘shift’ nursing </a:t>
            </a:r>
          </a:p>
          <a:p>
            <a:pPr marL="548640" marR="0" indent="274320" algn="l">
              <a:lnSpc>
                <a:spcPts val="22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Pediatric Day Health Care (PDHC)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as day programs at PDHC facilities of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less than 24 hours, including (but not limited to) comprehensive case management; nutrition and nursing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42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services; developmental and educational services; and physical, occupational, speech therapy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251450"/>
          <a:ext cx="12192000" cy="789940"/>
        </p:xfrm>
        <a:graphic>
          <a:graphicData uri="http://schemas.openxmlformats.org/drawingml/2006/table">
            <a:tbl>
              <a:tblPr/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94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86740" indent="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Limits based on a monetary cap or budgetary constraint may </a:t>
                      </a:r>
                      <a:r>
                        <a:rPr lang="en-US" sz="1750" b="1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be imposed; for example, if a provider </a:t>
                      </a:r>
                    </a:p>
                    <a:p>
                      <a:pPr marL="0" marR="47244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determines it is medically necessary for a child to have 20 hours per week of private duty nursing, then the </a:t>
                      </a:r>
                    </a:p>
                    <a:p>
                      <a:pPr marL="2514600" marR="12192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cannot limit the service to 10 hours per week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57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4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9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108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750" b="1" u="sng" spc="-2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2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necessary for the child. Service authorization for PDN and PDHC include: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358640" y="2322830"/>
            <a:ext cx="3797935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 WCM–Eligible Members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156575" y="2322830"/>
            <a:ext cx="376428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Non-CCS-Eligible Members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6530" y="2322830"/>
            <a:ext cx="418211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CCS–Eligible Members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76530" y="2658110"/>
            <a:ext cx="4175760" cy="4169410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fax or secure email a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authorization request (SAR) </a:t>
            </a:r>
          </a:p>
          <a:p>
            <a:pPr marL="411480" marR="0" indent="0" algn="l">
              <a:lnSpc>
                <a:spcPts val="21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to the child’s local CCS County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upload the SAR into the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 Electronic Data Interchange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(PEDI) for the local CCS county </a:t>
            </a:r>
          </a:p>
          <a:p>
            <a:pPr marL="411480" marR="0" indent="0" algn="l">
              <a:lnSpc>
                <a:spcPts val="22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DHCS to adjudicate the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PDN or PDHC 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SAR </a:t>
            </a:r>
          </a:p>
          <a:p>
            <a:pPr marL="411480" marR="0" indent="0" algn="l">
              <a:lnSpc>
                <a:spcPts val="21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a Plan of Treatment (POT) signed by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CCS paneled physician and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supporting clinical documentation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such as medical records and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discharge summary notes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352290" y="2658110"/>
            <a:ext cx="379793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a prior </a:t>
            </a:r>
          </a:p>
          <a:p>
            <a:pPr marL="0" marR="0" indent="0" algn="ctr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authorization request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0" marR="0" indent="0" algn="ctr">
              <a:lnSpc>
                <a:spcPts val="22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</a:t>
            </a:r>
          </a:p>
          <a:p>
            <a:pPr marL="0" marR="0" indent="0" algn="ctr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524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150225" y="2658110"/>
            <a:ext cx="376110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prior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authorization requests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with the </a:t>
            </a:r>
          </a:p>
          <a:p>
            <a:pPr marL="411480" marR="0" indent="0" algn="l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  <a:p>
            <a:pPr marL="2880360" marR="0" indent="0" algn="l">
              <a:lnSpc>
                <a:spcPts val="1400"/>
              </a:lnSpc>
              <a:spcBef>
                <a:spcPts val="2035"/>
              </a:spcBef>
              <a:spcAft>
                <a:spcPts val="1765"/>
              </a:spcAft>
            </a:pPr>
            <a:r>
              <a:rPr lang="en-US" sz="1000" spc="-75">
                <a:solidFill>
                  <a:srgbClr val="858585"/>
                </a:solidFill>
                <a:latin typeface="Segoe UI" panose="02020603050405020304" pitchFamily="2"/>
              </a:rPr>
              <a:t>5858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7970" y="1657985"/>
            <a:ext cx="1121410" cy="37553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306F8F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Private Duty Nursing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4945" y="1524000"/>
          <a:ext cx="11719560" cy="3992880"/>
        </p:xfrm>
        <a:graphic>
          <a:graphicData uri="http://schemas.openxmlformats.org/drawingml/2006/table">
            <a:tbl>
              <a:tblPr/>
              <a:tblGrid>
                <a:gridCol w="120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5690"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5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 infant with chronic lung disease has a tracheostomy and ventilator and requires PDN services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infant is enrolled in the CCS Program and enrolled in a managed care plan in a Classic CCS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County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7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CCS-paneled provider submits a SAR requesting RN-level PDN services to be performed in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child's home; attachments include the POT signed by the CCS paneled physician and supporting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84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clinical documentation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79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 Program adjudicator determines that the services requested relate to the CCS-eligible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condition and they conduct a medical-necessity review and determine that the services are within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0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scope of an LVN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4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 Program adjudicator modifies the SAR to reflect the appropriate provider type to render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91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PDN services and approves the PDN services and units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59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57730"/>
            <a:ext cx="12192000" cy="355092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670" y="2834640"/>
            <a:ext cx="734060" cy="7346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22120" y="4212590"/>
            <a:ext cx="746760" cy="7467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52400"/>
            <a:ext cx="12192000" cy="2005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297180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4900"/>
              </a:lnSpc>
              <a:spcBef>
                <a:spcPts val="0"/>
              </a:spcBef>
              <a:spcAft>
                <a:spcPts val="571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0530" y="2814955"/>
          <a:ext cx="9055735" cy="78041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41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Module 1: What is Medi-Cal for Kids &amp; Teens and How </a:t>
                      </a:r>
                    </a:p>
                    <a:p>
                      <a:pPr marL="0" marR="3066415" indent="0" algn="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Does it Work?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4069080"/>
          <a:ext cx="9055735" cy="1036320"/>
        </p:xfrm>
        <a:graphic>
          <a:graphicData uri="http://schemas.openxmlformats.org/drawingml/2006/table">
            <a:tbl>
              <a:tblPr/>
              <a:tblGrid>
                <a:gridCol w="94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70560" indent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-15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Module 2: Deep Dive into Behavioral Health Services, </a:t>
                      </a:r>
                    </a:p>
                    <a:p>
                      <a:pPr marL="0" marR="84201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California Children’s Services Program, and Skilled </a:t>
                      </a:r>
                    </a:p>
                    <a:p>
                      <a:pPr marL="0" marR="3185160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Nursing 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57890" y="6395085"/>
            <a:ext cx="1651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723890"/>
            <a:ext cx="12192635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2157730"/>
            <a:ext cx="12192000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25170" y="365760"/>
            <a:ext cx="10591800" cy="1020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5200"/>
              </a:lnSpc>
              <a:spcAft>
                <a:spcPts val="153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25170" y="1386205"/>
            <a:ext cx="10591800" cy="500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Do children without diagnosed mental health conditions qualify for mental health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by managed care plans and/or mental health plans? </a:t>
            </a:r>
          </a:p>
          <a:p>
            <a:pPr marL="0" marR="0" indent="0" algn="l">
              <a:lnSpc>
                <a:spcPts val="2800"/>
              </a:lnSpc>
              <a:spcBef>
                <a:spcPts val="38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Can a child receive services from a managed care plan, county mental health plan, and Drug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(DMC)/Drug-Medical Organized Delivery System (DMC-ODS) county at the same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time? </a:t>
            </a:r>
          </a:p>
          <a:p>
            <a:pPr marL="0" marR="0" indent="0" algn="l">
              <a:lnSpc>
                <a:spcPts val="2800"/>
              </a:lnSpc>
              <a:spcBef>
                <a:spcPts val="3955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If you believe a child would benefit from family therapy or other supports, are those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available under Medi-Cal for Kids &amp; Teens? </a:t>
            </a:r>
          </a:p>
          <a:p>
            <a:pPr marL="0" marR="0" indent="0" algn="l">
              <a:lnSpc>
                <a:spcPts val="2800"/>
              </a:lnSpc>
              <a:spcBef>
                <a:spcPts val="39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How does a child enrolled in Medi-Cal managed care and </a:t>
            </a:r>
            <a:r>
              <a:rPr lang="en-US" sz="1950" i="1" spc="-3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eligible for CCS receive skilled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2435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nursing services?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25170" y="6395085"/>
            <a:ext cx="10591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60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35425"/>
            <a:ext cx="12192000" cy="10699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0" y="5553710"/>
            <a:ext cx="1524000" cy="6946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32815" y="1536700"/>
            <a:ext cx="3454400" cy="2498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7700"/>
              </a:lnSpc>
              <a:spcAft>
                <a:spcPts val="11855"/>
              </a:spcAft>
            </a:pPr>
            <a:r>
              <a:rPr lang="en-US" sz="5900" b="1" spc="-15">
                <a:solidFill>
                  <a:srgbClr val="132E5A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61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427990"/>
            <a:ext cx="12192000" cy="694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19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Billing Codes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4470" y="1134110"/>
          <a:ext cx="11758930" cy="5273040"/>
        </p:xfrm>
        <a:graphic>
          <a:graphicData uri="http://schemas.openxmlformats.org/drawingml/2006/table">
            <a:tbl>
              <a:tblPr/>
              <a:tblGrid>
                <a:gridCol w="279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83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195"/>
                        </a:spcBef>
                        <a:spcAft>
                          <a:spcPts val="715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Service Category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3691255" marR="0" indent="0" algn="l">
                        <a:lnSpc>
                          <a:spcPts val="2600"/>
                        </a:lnSpc>
                        <a:spcBef>
                          <a:spcPts val="175"/>
                        </a:spcBef>
                        <a:spcAft>
                          <a:spcPts val="500"/>
                        </a:spcAft>
                      </a:pPr>
                      <a:r>
                        <a:rPr lang="en-US" sz="19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Billing Codes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C6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Blood lead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36415, 36416, 83655, 99401, 99402, 99403, 99404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96110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ASD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96110 and modifier KX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Depression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G8431 and G8510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Postpartum depression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screening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58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G8431 and G8510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58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Vision screening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99173*, 99381-99385 and 99391-99395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30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*For school-based enrolled Medi-Cal providers only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Hearing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92551 and 92552; ICD-10-CM diagnosis codes Z00.121, Z00.129, Z01.10, or Z01.11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Oral health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99188, 99381 – 99383, 99391 – 99393; HCPCS D1206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ACEs/trauma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G9919, G9920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Dyadic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H1011, H2015, H2027, T1027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643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6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 needed screenings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 needed screenings should be billed using the appropriate preventive medicine CPT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code and ICD-10 CM diagnosis code Z00.8 (encounter for other general examination)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62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1870" y="1362710"/>
            <a:ext cx="8988425" cy="53365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56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3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3030" y="501650"/>
            <a:ext cx="11684000" cy="861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4800"/>
              </a:lnSpc>
              <a:spcAft>
                <a:spcPts val="1870"/>
              </a:spcAft>
            </a:pPr>
            <a:r>
              <a:rPr lang="en-US" sz="3950" b="1" spc="-45">
                <a:solidFill>
                  <a:srgbClr val="132D5A"/>
                </a:solidFill>
                <a:latin typeface="Segoe UI" panose="02020603050405020304" pitchFamily="2"/>
              </a:rPr>
              <a:t>Classic CCS Counties &amp; CCS WCM Counties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310130" y="4453890"/>
            <a:ext cx="390525" cy="243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000000"/>
                </a:solidFill>
                <a:latin typeface="Segoe UI" panose="02020603050405020304" pitchFamily="2"/>
              </a:rPr>
              <a:t>KEY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538730" y="4697095"/>
            <a:ext cx="1264920" cy="988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</a:p>
          <a:p>
            <a:pPr marL="0" marR="0" indent="0" algn="l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750" spc="-80">
                <a:solidFill>
                  <a:srgbClr val="000000"/>
                </a:solidFill>
                <a:latin typeface="Segoe UI" panose="02020603050405020304" pitchFamily="2"/>
              </a:rPr>
              <a:t>CCS counties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00245" y="1402715"/>
            <a:ext cx="241300" cy="93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DEL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07865" y="1496695"/>
            <a:ext cx="865505" cy="82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NORTE SISKIYOU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734685" y="1557655"/>
            <a:ext cx="3937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MODOC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020185" y="2011045"/>
            <a:ext cx="2103120" cy="135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777240" algn="l"/>
                <a:tab pos="1234440" algn="l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HUMBOLDT TRINITY SHASTA </a:t>
            </a:r>
          </a:p>
          <a:p>
            <a:pPr marL="0" marR="0" indent="0"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LASSEN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42535" y="2399030"/>
            <a:ext cx="41846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TEHAMA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084320" y="2654935"/>
            <a:ext cx="4235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65">
                <a:solidFill>
                  <a:srgbClr val="000000"/>
                </a:solidFill>
                <a:latin typeface="Segoe UI" panose="02020603050405020304" pitchFamily="2"/>
              </a:rPr>
              <a:t>MENDOCINO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886960" y="2688590"/>
            <a:ext cx="509905" cy="34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3716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GLENN </a:t>
            </a:r>
          </a:p>
          <a:p>
            <a:pPr marL="0" marR="0" indent="0" algn="l">
              <a:lnSpc>
                <a:spcPts val="6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COLUSA LAKE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414645" y="2658110"/>
            <a:ext cx="3124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BUTTE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27065" y="2490470"/>
            <a:ext cx="478790" cy="51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10">
                <a:solidFill>
                  <a:srgbClr val="000000"/>
                </a:solidFill>
                <a:latin typeface="Segoe UI" panose="02020603050405020304" pitchFamily="2"/>
              </a:rPr>
              <a:t>PLUMAS </a:t>
            </a:r>
          </a:p>
          <a:p>
            <a:pPr marL="137160" marR="0" indent="0" algn="l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Segoe UI" panose="02020603050405020304" pitchFamily="2"/>
              </a:rPr>
              <a:t>SIERRA NEVADA PLACER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341110" y="3130550"/>
            <a:ext cx="3600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ALPINE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347845" y="3243580"/>
            <a:ext cx="4457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SONOMA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5076190" y="3301365"/>
            <a:ext cx="242570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NAPA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318760" y="3209925"/>
            <a:ext cx="245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YOLO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530215" y="3347085"/>
            <a:ext cx="274955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100">
                <a:solidFill>
                  <a:srgbClr val="000000"/>
                </a:solidFill>
                <a:latin typeface="Segoe UI" panose="02020603050405020304" pitchFamily="2"/>
              </a:rPr>
              <a:t>SACRA-MENTO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252720" y="3489960"/>
            <a:ext cx="311785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SOLANO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591685" y="3533140"/>
            <a:ext cx="3511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MARIN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643120" y="3724910"/>
            <a:ext cx="494665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FRANCISCO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786630" y="3910965"/>
            <a:ext cx="36639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 MATEO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201285" y="3826510"/>
            <a:ext cx="405765" cy="8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ALAMEDA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252720" y="3963035"/>
            <a:ext cx="35115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SANTA CLARA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5749925" y="4039235"/>
            <a:ext cx="4025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MERCED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6651625" y="3724910"/>
            <a:ext cx="3486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MONO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7002145" y="4041775"/>
            <a:ext cx="2876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INYO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4908550" y="4166870"/>
            <a:ext cx="354330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45">
                <a:solidFill>
                  <a:srgbClr val="000000"/>
                </a:solidFill>
                <a:latin typeface="Segoe UI" panose="02020603050405020304" pitchFamily="2"/>
              </a:rPr>
              <a:t>SANTA CRUZ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6493510" y="4203700"/>
            <a:ext cx="3848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FRESNO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633720" y="4374515"/>
            <a:ext cx="36639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00">
                <a:solidFill>
                  <a:srgbClr val="000000"/>
                </a:solidFill>
                <a:latin typeface="Segoe UI" panose="02020603050405020304" pitchFamily="2"/>
              </a:rPr>
              <a:t>SAN BENITO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6657975" y="4596765"/>
            <a:ext cx="37846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TULARE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617210" y="4747895"/>
            <a:ext cx="8077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82296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MONTEREY KINGS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847080" y="5066030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60">
                <a:solidFill>
                  <a:srgbClr val="000000"/>
                </a:solidFill>
                <a:latin typeface="Segoe UI" panose="02020603050405020304" pitchFamily="2"/>
              </a:rPr>
              <a:t>SAN LUIS OBISPO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542405" y="5090795"/>
            <a:ext cx="2933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KERN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7702550" y="5313045"/>
            <a:ext cx="59118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55">
                <a:solidFill>
                  <a:srgbClr val="000000"/>
                </a:solidFill>
                <a:latin typeface="Segoe UI" panose="02020603050405020304" pitchFamily="2"/>
              </a:rPr>
              <a:t>SAN BERNARDINO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6005830" y="5398135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SANTA BARBARA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6510655" y="5572125"/>
            <a:ext cx="6794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LOS </a:t>
            </a:r>
          </a:p>
          <a:p>
            <a:pPr marL="0" marR="2286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35">
                <a:solidFill>
                  <a:srgbClr val="000000"/>
                </a:solidFill>
                <a:latin typeface="Segoe UI" panose="02020603050405020304" pitchFamily="2"/>
              </a:rPr>
              <a:t>VENTURA ANGELES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084695" y="5992495"/>
            <a:ext cx="4152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ORANGE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7773670" y="5946775"/>
            <a:ext cx="4578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RIVERSIDE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7535545" y="6358255"/>
            <a:ext cx="5010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DIEGO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209280" y="6312535"/>
            <a:ext cx="4305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IMPERIAL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767705" y="316420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EL DORADO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303520" y="3592195"/>
            <a:ext cx="506095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500" spc="-25">
                <a:solidFill>
                  <a:srgbClr val="000000"/>
                </a:solidFill>
                <a:latin typeface="Segoe UI" panose="02020603050405020304" pitchFamily="2"/>
              </a:rPr>
              <a:t>SAN </a:t>
            </a:r>
          </a:p>
          <a:p>
            <a:pPr marL="0" marR="22860" indent="0" algn="l">
              <a:lnSpc>
                <a:spcPts val="2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CONTRA </a:t>
            </a: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JOAQUIN </a:t>
            </a: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COSTA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6017895" y="3599815"/>
            <a:ext cx="5156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TUOLUMNE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075680" y="3841115"/>
            <a:ext cx="4826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MARIPOSA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3858B"/>
                </a:solidFill>
                <a:latin typeface="Segoe UI" panose="02020603050405020304" pitchFamily="2"/>
              </a:rPr>
              <a:t>63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35425"/>
            <a:ext cx="12192000" cy="10699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0" y="5553710"/>
            <a:ext cx="1524000" cy="6946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536700"/>
            <a:ext cx="12192000" cy="1406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>
            <a:normAutofit fontScale="95000"/>
          </a:bodyPr>
          <a:lstStyle/>
          <a:p>
            <a:pPr marL="960120" marR="0" indent="0" algn="l">
              <a:lnSpc>
                <a:spcPts val="7800"/>
              </a:lnSpc>
              <a:spcAft>
                <a:spcPts val="3125"/>
              </a:spcAft>
            </a:pPr>
            <a:r>
              <a:rPr lang="en-US" sz="5900" b="1" spc="120">
                <a:solidFill>
                  <a:srgbClr val="132E5A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943225"/>
            <a:ext cx="12192000" cy="1092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05840" marR="2194560" indent="0" algn="l">
              <a:lnSpc>
                <a:spcPts val="2200"/>
              </a:lnSpc>
              <a:spcAft>
                <a:spcPts val="4255"/>
              </a:spcAft>
            </a:pP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For the list of sources related to this training, please refer to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“MCKT Provider Training Sources”</a:t>
            </a: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 located on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 MCKT Website, Provider Information page</a:t>
            </a:r>
            <a:r>
              <a:rPr lang="en-US" sz="1750" spc="0">
                <a:solidFill>
                  <a:srgbClr val="0560C1"/>
                </a:solidFill>
                <a:latin typeface="Arial" panose="02020603050405020304" pitchFamily="2"/>
              </a:rPr>
              <a:t>.</a:t>
            </a:r>
            <a:r>
              <a:rPr lang="en-US" sz="100" u="sng" spc="0">
                <a:solidFill>
                  <a:srgbClr val="0560C1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64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607040" y="1710055"/>
            <a:ext cx="1188720" cy="119189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490855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100"/>
                        </a:lnSpc>
                        <a:spcBef>
                          <a:spcPts val="325"/>
                        </a:spcBef>
                        <a:spcAft>
                          <a:spcPts val="39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100"/>
                        </a:lnSpc>
                        <a:spcBef>
                          <a:spcPts val="305"/>
                        </a:spcBef>
                        <a:spcAft>
                          <a:spcPts val="425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184275"/>
            <a:ext cx="12192000" cy="1242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450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In This Module You Will Learn: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14730" y="2426335"/>
            <a:ext cx="9812020" cy="35356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150" spc="165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What is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89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screening, diagnostic services, and treatment services are covered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under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1110"/>
              </a:spcBef>
              <a:spcAft>
                <a:spcPts val="0"/>
              </a:spcAft>
            </a:pPr>
            <a:r>
              <a:rPr lang="en-US" sz="3150" spc="22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40">
                <a:solidFill>
                  <a:srgbClr val="000000"/>
                </a:solidFill>
                <a:latin typeface="Segoe UI" panose="02020603050405020304" pitchFamily="2"/>
              </a:rPr>
              <a:t> What the definition of “medical necessity” means for children enrolled in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l">
              <a:lnSpc>
                <a:spcPts val="3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What limitations can be placed on Medi-Cal for Kids &amp; Teens services </a:t>
            </a:r>
          </a:p>
          <a:p>
            <a:pPr marL="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How you can help support access to required services for your patients </a:t>
            </a:r>
          </a:p>
          <a:p>
            <a:pPr marL="0" marR="0" indent="0" algn="l">
              <a:lnSpc>
                <a:spcPts val="24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Your role in informing children and families about Medi-Cal for Kids &amp;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Teens covered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7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07390" y="1877695"/>
            <a:ext cx="5168900" cy="4565650"/>
          </a:xfrm>
          <a:prstGeom prst="rect">
            <a:avLst/>
          </a:prstGeom>
          <a:solidFill>
            <a:srgbClr val="C0D3D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49440" y="1527175"/>
            <a:ext cx="4087495" cy="492252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487680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94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600"/>
                        </a:lnSpc>
                        <a:spcBef>
                          <a:spcPts val="285"/>
                        </a:spcBef>
                        <a:spcAft>
                          <a:spcPts val="935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735965"/>
            <a:ext cx="12192000" cy="758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690"/>
              </a:spcAft>
            </a:pPr>
            <a:r>
              <a:rPr lang="en-US" sz="3950" b="1" spc="0" dirty="0">
                <a:solidFill>
                  <a:srgbClr val="132E5A"/>
                </a:solidFill>
                <a:latin typeface="Segoe UI" panose="02020603050405020304" pitchFamily="2"/>
              </a:rPr>
              <a:t>What is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348855" y="1494155"/>
            <a:ext cx="2392680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25">
                <a:solidFill>
                  <a:srgbClr val="FFFFFF"/>
                </a:solidFill>
                <a:latin typeface="Segoe UI" panose="02020603050405020304" pitchFamily="2"/>
              </a:rPr>
              <a:t>Goal of Medi-Cal for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0">
                <a:solidFill>
                  <a:srgbClr val="FFFFFF"/>
                </a:solidFill>
                <a:latin typeface="Segoe UI" panose="02020603050405020304" pitchFamily="2"/>
              </a:rPr>
              <a:t>Kids &amp; Teens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546975" y="2414905"/>
            <a:ext cx="288607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i="1" spc="-15">
                <a:solidFill>
                  <a:srgbClr val="000000"/>
                </a:solidFill>
                <a:latin typeface="Segoe UI" panose="02020603050405020304" pitchFamily="2"/>
              </a:rPr>
              <a:t>Ensure that children get the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339455" y="5572760"/>
            <a:ext cx="12922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65">
                <a:solidFill>
                  <a:srgbClr val="FFFFFF"/>
                </a:solidFill>
                <a:latin typeface="Segoe UI" panose="02020603050405020304" pitchFamily="2"/>
              </a:rPr>
              <a:t>Right Place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354695" y="4197985"/>
            <a:ext cx="126174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70">
                <a:solidFill>
                  <a:srgbClr val="FFFFFF"/>
                </a:solidFill>
                <a:latin typeface="Segoe UI" panose="02020603050405020304" pitchFamily="2"/>
              </a:rPr>
              <a:t>Right Time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385175" y="2966720"/>
            <a:ext cx="120078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75">
                <a:solidFill>
                  <a:srgbClr val="FFFFFF"/>
                </a:solidFill>
                <a:latin typeface="Segoe UI" panose="02020603050405020304" pitchFamily="2"/>
              </a:rPr>
              <a:t>Right Care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710930" y="3683000"/>
            <a:ext cx="5581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5">
                <a:solidFill>
                  <a:srgbClr val="000000"/>
                </a:solidFill>
                <a:latin typeface="Segoe UI" panose="02020603050405020304" pitchFamily="2"/>
              </a:rPr>
              <a:t>at the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720455" y="4996180"/>
            <a:ext cx="5454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90">
                <a:solidFill>
                  <a:srgbClr val="000000"/>
                </a:solidFill>
                <a:latin typeface="Segoe UI" panose="02020603050405020304" pitchFamily="2"/>
              </a:rPr>
              <a:t>in the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8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07390" y="1494155"/>
            <a:ext cx="5168900" cy="5084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5135" rIns="0" bIns="0" anchor="t"/>
          <a:lstStyle/>
          <a:p>
            <a:pPr marL="9144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600" spc="-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5" dirty="0">
                <a:solidFill>
                  <a:srgbClr val="000000"/>
                </a:solidFill>
                <a:latin typeface="Segoe UI" panose="02020603050405020304" pitchFamily="2"/>
              </a:rPr>
              <a:t> Requires comprehensive age-</a:t>
            </a:r>
            <a:r>
              <a:rPr lang="en-US" sz="10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appropriate health care service be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0000"/>
                </a:solidFill>
                <a:latin typeface="Segoe UI" panose="02020603050405020304" pitchFamily="2"/>
              </a:rPr>
              <a:t>provided to all Medi-Cal enrolled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 dirty="0">
                <a:solidFill>
                  <a:srgbClr val="000000"/>
                </a:solidFill>
                <a:latin typeface="Segoe UI" panose="02020603050405020304" pitchFamily="2"/>
              </a:rPr>
              <a:t>children and you under age 21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0" dirty="0">
                <a:solidFill>
                  <a:srgbClr val="000000"/>
                </a:solidFill>
                <a:latin typeface="Segoe UI" panose="02020603050405020304" pitchFamily="2"/>
              </a:rPr>
              <a:t> Requires preventative screening,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 dirty="0">
                <a:solidFill>
                  <a:srgbClr val="000000"/>
                </a:solidFill>
                <a:latin typeface="Segoe UI" panose="02020603050405020304" pitchFamily="2"/>
              </a:rPr>
              <a:t>diagnostic services, and treatment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 dirty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 Screenings, coverage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requirements, and definition of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0000"/>
                </a:solidFill>
                <a:latin typeface="Segoe UI" panose="02020603050405020304" pitchFamily="2"/>
              </a:rPr>
              <a:t>medical necessity for children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enrolled in Medi-Cal are more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2165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robust than that for adults’ care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66090" y="1987550"/>
            <a:ext cx="11292840" cy="4041140"/>
          </a:xfrm>
          <a:prstGeom prst="rect">
            <a:avLst/>
          </a:prstGeom>
          <a:solidFill>
            <a:srgbClr val="C0D3DD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6090" y="1987550"/>
            <a:ext cx="11292840" cy="404114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670560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238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600"/>
                        </a:lnSpc>
                        <a:spcBef>
                          <a:spcPts val="255"/>
                        </a:spcBef>
                        <a:spcAft>
                          <a:spcPts val="2410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70560"/>
            <a:ext cx="12192000" cy="1316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Services Are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9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Free for Most Children Under Age 21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861945" y="2401570"/>
            <a:ext cx="8586470" cy="3027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399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All medically necessary Medi-Cal for Kids &amp; Teens preventative,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screening, diagnostic, and treatment services for children and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you are free for most children and youth under age 21 </a:t>
            </a:r>
          </a:p>
          <a:p>
            <a:pPr marL="0" marR="0" indent="0" algn="l">
              <a:lnSpc>
                <a:spcPts val="2600"/>
              </a:lnSpc>
              <a:spcBef>
                <a:spcPts val="170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Some youth between ages 18 and 20 enrolled in Medi-Cal may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pay a “Share of Cost” for some treatment based on their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income and family size. This is determined at the time of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Cal eligibility. These youth are “carved out” of Medi-Cal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managed care and receive services through fee-for-service.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10892</Words>
  <Application>Microsoft Office PowerPoint</Application>
  <PresentationFormat>Widescreen</PresentationFormat>
  <Paragraphs>1427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Aptos</vt:lpstr>
      <vt:lpstr>Arial</vt:lpstr>
      <vt:lpstr>Calibri</vt:lpstr>
      <vt:lpstr>Segoe UI</vt:lpstr>
      <vt:lpstr>Symbol</vt:lpstr>
      <vt:lpstr>Verdana</vt:lpstr>
      <vt:lpstr>Wingdings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EPSDT Provider Training BD June 2024</dc:title>
  <dc:creator>Benefits</dc:creator>
  <cp:lastModifiedBy>Theresa Moore</cp:lastModifiedBy>
  <cp:revision>8</cp:revision>
  <dcterms:created xsi:type="dcterms:W3CDTF">2024-07-01T21:44:26Z</dcterms:created>
  <dcterms:modified xsi:type="dcterms:W3CDTF">2024-10-10T22:47:43Z</dcterms:modified>
</cp:coreProperties>
</file>