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5.xml" ContentType="application/vnd.openxmlformats-officedocument.presentationml.slide+xml"/>
  <Override PartName="/ppt/slides/slide18.xml" ContentType="application/vnd.openxmlformats-officedocument.presentationml.slide+xml"/>
  <Override PartName="/ppt/slides/slide5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5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21.xml" ContentType="application/vnd.openxmlformats-officedocument.presentationml.slide+xml"/>
  <Override PartName="/ppt/slides/slide3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42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</p:sldIdLst>
  <p:sldSz cx="12192000" cy="6858000"/>
  <p:notesSz cx="6858000" cy="9144000"/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156" autoAdjust="0"/>
  </p:normalViewPr>
  <p:slideViewPr>
    <p:cSldViewPr snapToGrid="0">
      <p:cViewPr varScale="1">
        <p:scale>
          <a:sx n="75" d="100"/>
          <a:sy n="75" d="100"/>
        </p:scale>
        <p:origin x="18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79" Type="http://schemas.openxmlformats.org/officeDocument/2006/relationships/customXml" Target="../customXml/item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452B3-E3DF-4D0C-B75A-10010EAFC057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0171-B73E-4B73-93E9-4279BEC67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1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#1 – Yes</a:t>
            </a:r>
          </a:p>
          <a:p>
            <a:r>
              <a:rPr lang="en-US" dirty="0" smtClean="0"/>
              <a:t>#2 -  Yes</a:t>
            </a:r>
          </a:p>
          <a:p>
            <a:r>
              <a:rPr lang="en-US" dirty="0" smtClean="0"/>
              <a:t>#3 - </a:t>
            </a:r>
            <a:r>
              <a:rPr lang="en-US" baseline="0" dirty="0" smtClean="0"/>
              <a:t> Yes – If the PCP identifies a need, additional screenings are covered</a:t>
            </a:r>
          </a:p>
          <a:p>
            <a:r>
              <a:rPr lang="en-US" baseline="0" dirty="0" smtClean="0"/>
              <a:t>#4  - Yes – If a child breaks their glasses, the PCP can prescribe a new pair.</a:t>
            </a:r>
          </a:p>
          <a:p>
            <a:r>
              <a:rPr lang="en-US" baseline="0" dirty="0" smtClean="0"/>
              <a:t>#5 – If it is needed provider can submit</a:t>
            </a:r>
          </a:p>
          <a:p>
            <a:r>
              <a:rPr lang="en-US" baseline="0" dirty="0" smtClean="0"/>
              <a:t>#6 -  Up to Age 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0171-B73E-4B73-93E9-4279BEC673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1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let’s test your knowledge.</a:t>
            </a:r>
          </a:p>
          <a:p>
            <a:endParaRPr lang="en-US" dirty="0" smtClean="0"/>
          </a:p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dirty="0" smtClean="0"/>
              <a:t>Question #1 - </a:t>
            </a:r>
            <a:r>
              <a:rPr lang="en-US" sz="1200" spc="-25" dirty="0" smtClean="0">
                <a:solidFill>
                  <a:srgbClr val="000000"/>
                </a:solidFill>
                <a:latin typeface="Segoe UI" panose="02020603050405020304" pitchFamily="2"/>
              </a:rPr>
              <a:t>Children and youth under age 21 do </a:t>
            </a:r>
            <a:r>
              <a:rPr lang="en-US" sz="1200" b="1" spc="-25" dirty="0" smtClean="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200" spc="-25" dirty="0" smtClean="0">
                <a:solidFill>
                  <a:srgbClr val="000000"/>
                </a:solidFill>
                <a:latin typeface="Segoe UI" panose="02020603050405020304" pitchFamily="2"/>
              </a:rPr>
              <a:t>require a diagnosis in order to receive mental health </a:t>
            </a:r>
            <a:r>
              <a:rPr lang="en-US" sz="1200" spc="-15" dirty="0" smtClean="0">
                <a:solidFill>
                  <a:srgbClr val="000000"/>
                </a:solidFill>
                <a:latin typeface="Segoe UI" panose="02020603050405020304" pitchFamily="2"/>
              </a:rPr>
              <a:t>services.  Slide 43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666115" indent="0" algn="l">
              <a:lnSpc>
                <a:spcPts val="2200"/>
              </a:lnSpc>
              <a:spcBef>
                <a:spcPts val="730"/>
              </a:spcBef>
              <a:spcAft>
                <a:spcPts val="0"/>
              </a:spcAft>
            </a:pPr>
            <a:r>
              <a:rPr lang="en-US" dirty="0" smtClean="0"/>
              <a:t>Question #2     </a:t>
            </a:r>
            <a:r>
              <a:rPr lang="en-US" sz="1200" spc="0" dirty="0" smtClean="0">
                <a:solidFill>
                  <a:srgbClr val="000000"/>
                </a:solidFill>
                <a:latin typeface="Segoe UI" panose="02020603050405020304" pitchFamily="2"/>
              </a:rPr>
              <a:t>Some children may qualify for both SMHS and SUD services if they have a co-occurring SUD and mental health condition. </a:t>
            </a:r>
            <a:r>
              <a:rPr lang="en-US" sz="1200" b="1" spc="0" dirty="0" smtClean="0">
                <a:solidFill>
                  <a:srgbClr val="000000"/>
                </a:solidFill>
                <a:latin typeface="Segoe UI" panose="02020603050405020304" pitchFamily="2"/>
              </a:rPr>
              <a:t>Providers are required to coordinate and collaborate across delivery systems </a:t>
            </a:r>
            <a:r>
              <a:rPr lang="en-US" sz="1200" spc="0" dirty="0" smtClean="0">
                <a:solidFill>
                  <a:srgbClr val="000000"/>
                </a:solidFill>
                <a:latin typeface="Segoe UI" panose="02020603050405020304" pitchFamily="2"/>
              </a:rPr>
              <a:t>to </a:t>
            </a:r>
          </a:p>
          <a:p>
            <a:pPr marL="0" marR="551815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spc="-15" dirty="0" smtClean="0">
                <a:solidFill>
                  <a:srgbClr val="000000"/>
                </a:solidFill>
                <a:latin typeface="Segoe UI" panose="02020603050405020304" pitchFamily="2"/>
              </a:rPr>
              <a:t>ensure clinical integration between county mental health plans, DMC or DMC-ODS counties, and managed </a:t>
            </a:r>
            <a:r>
              <a:rPr lang="en-US" sz="1200" spc="0" dirty="0" smtClean="0">
                <a:solidFill>
                  <a:srgbClr val="000000"/>
                </a:solidFill>
                <a:latin typeface="Segoe UI" panose="02020603050405020304" pitchFamily="2"/>
              </a:rPr>
              <a:t>care plans, and to ensure non-duplicative services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 #3</a:t>
            </a:r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endParaRPr lang="en-US" dirty="0" smtClean="0"/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dirty="0" smtClean="0"/>
              <a:t>Question #4    </a:t>
            </a:r>
            <a:r>
              <a:rPr lang="en-US" sz="1200" b="1" spc="-5" dirty="0" smtClean="0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200" b="1" u="sng" spc="-10" dirty="0" smtClean="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200" b="1" spc="-5" dirty="0" smtClean="0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  <a:r>
              <a:rPr lang="en-US" sz="1200" b="1" spc="-10" dirty="0" smtClean="0">
                <a:solidFill>
                  <a:srgbClr val="FFFFFF"/>
                </a:solidFill>
                <a:latin typeface="Segoe UI" panose="02020603050405020304" pitchFamily="2"/>
              </a:rPr>
              <a:t>necessary for the child.   Go to slide 58  </a:t>
            </a:r>
          </a:p>
          <a:p>
            <a:pPr marL="137160" marR="0" indent="0" algn="l">
              <a:lnSpc>
                <a:spcPts val="2200"/>
              </a:lnSpc>
              <a:spcBef>
                <a:spcPts val="340"/>
              </a:spcBef>
              <a:spcAft>
                <a:spcPts val="0"/>
              </a:spcAft>
            </a:pPr>
            <a:r>
              <a:rPr lang="en-US" sz="1200" spc="0" dirty="0" smtClean="0">
                <a:solidFill>
                  <a:srgbClr val="000000"/>
                </a:solidFill>
                <a:latin typeface="Segoe UI" panose="02020603050405020304" pitchFamily="2"/>
              </a:rPr>
              <a:t>Providers must submit prior authorization requests to the managed care plan to approve or deny the PDN (Private Duty Nurse) or PDHC  (Pediatric Day Health Care) service request </a:t>
            </a:r>
          </a:p>
          <a:p>
            <a:pPr marL="137160" marR="0" indent="0" algn="l">
              <a:lnSpc>
                <a:spcPts val="22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200" spc="0" dirty="0" smtClean="0">
                <a:solidFill>
                  <a:srgbClr val="000000"/>
                </a:solidFill>
                <a:latin typeface="Segoe UI" panose="02020603050405020304" pitchFamily="2"/>
              </a:rPr>
              <a:t>Providers must submit with the prior authorization request a POT, supporting clinical documentation, and other information, as specified by the managed care plan for review and authorization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E0171-B73E-4B73-93E9-4279BEC6739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6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962785" y="1334135"/>
            <a:ext cx="8305800" cy="1631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6400"/>
              </a:lnSpc>
              <a:spcAft>
                <a:spcPts val="0"/>
              </a:spcAft>
            </a:pPr>
            <a:r>
              <a:rPr lang="en-US" sz="5300" b="1" spc="-4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6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300" b="1" spc="-20">
                <a:solidFill>
                  <a:srgbClr val="FFFFFF"/>
                </a:solidFill>
                <a:latin typeface="Segoe UI" panose="02020603050405020304" pitchFamily="2"/>
              </a:rPr>
              <a:t>Provider Training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315700" cy="142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16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Periodicity Schedule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13157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941830" y="1901825"/>
            <a:ext cx="8936355" cy="871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Medi-Cal for Kids &amp; Teens follows the </a:t>
            </a: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Bright Futures/American </a:t>
            </a:r>
          </a:p>
          <a:p>
            <a:pPr marL="0" marR="0" indent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20">
                <a:solidFill>
                  <a:srgbClr val="000000"/>
                </a:solidFill>
                <a:latin typeface="Segoe UI" panose="02020603050405020304" pitchFamily="2"/>
              </a:rPr>
              <a:t>Academy of Pediatrics (BF/AAP) Periodicity Schedule.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941830" y="2999105"/>
            <a:ext cx="8890635" cy="1237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The BF/AAP Periodicity Schedule is a schedule of screenings and </a:t>
            </a:r>
          </a:p>
          <a:p>
            <a:pPr marL="2743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assessments recommended at each well-child visit from infancy </a:t>
            </a:r>
          </a:p>
          <a:p>
            <a:pPr marL="2743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through adolescence.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941830" y="4465320"/>
            <a:ext cx="7851140" cy="86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04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The most up to date BF/AAP Periodicity Schedule can be </a:t>
            </a:r>
          </a:p>
          <a:p>
            <a:pPr marL="2743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accessed online</a:t>
            </a:r>
            <a:r>
              <a:rPr lang="en-US" sz="2400" u="sng" spc="-5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2400" spc="-5">
                <a:solidFill>
                  <a:srgbClr val="0562C1"/>
                </a:solidFill>
                <a:latin typeface="Segoe UI" panose="02020603050405020304" pitchFamily="2"/>
              </a:rPr>
              <a:t>. 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8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355"/>
              </a:spcAft>
            </a:pPr>
            <a:r>
              <a:rPr lang="en-US" sz="3800" b="1" spc="30">
                <a:solidFill>
                  <a:srgbClr val="13305A"/>
                </a:solidFill>
                <a:latin typeface="Segoe UI" panose="02020603050405020304" pitchFamily="2"/>
              </a:rPr>
              <a:t>Medi-Cal for Kids &amp; Teens Periodic Screenings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24255"/>
            <a:ext cx="12192000" cy="64579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18288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Medi-Cal for Kids &amp; Teens screening services are designed to identify health and developmental issues as early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as possible.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6870" y="1737995"/>
            <a:ext cx="3111500" cy="270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600" b="1" spc="-25">
                <a:solidFill>
                  <a:srgbClr val="FFFFFF"/>
                </a:solidFill>
                <a:latin typeface="Segoe UI" panose="02020603050405020304" pitchFamily="2"/>
              </a:rPr>
              <a:t>Reimbursable Screening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24415" y="2082165"/>
            <a:ext cx="1986915" cy="2729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Any qualified Medi-Cal provider (acting within the scope of their practice) may conduct these screenings. </a:t>
            </a:r>
          </a:p>
          <a:p>
            <a:pPr marL="0" marR="0" indent="0" algn="l">
              <a:lnSpc>
                <a:spcPts val="17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Screenings may be provided at physician offices and clinics, community health centers, local health departments, or schools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66560" y="2125980"/>
            <a:ext cx="2258695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Behavioral health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screening, including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depression screening and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tobacco, alcohol, or drug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use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456305" y="2241550"/>
            <a:ext cx="275526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Comprehensive, unclothed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physical exam, including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nutritional, height/weight, and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Body Mass Index assessment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6425" y="2470150"/>
            <a:ext cx="2371725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Comprehensive health and developmental history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386455" y="3658870"/>
            <a:ext cx="2892425" cy="162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Age-appropriate immunizations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(based on the Bright Futures /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American Academy of Pediatrics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(BF/AAP) Periodicity Schedule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and Advisory Committee on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Immunization Practices (ACIP)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Recommendations)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48970" y="4003675"/>
            <a:ext cx="2292350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Developmental screening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for physical and mental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health using standardized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screening tools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729730" y="4116070"/>
            <a:ext cx="233807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Age-appropriate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laboratory tests, including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blood lead screening test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27590" y="5191760"/>
            <a:ext cx="1956435" cy="108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FFFFFF"/>
                </a:solidFill>
                <a:latin typeface="Segoe UI" panose="02020603050405020304" pitchFamily="2"/>
              </a:rPr>
              <a:t>Families do not need to request these screenings, and prior authorizations are not permitted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09600" y="5649595"/>
            <a:ext cx="236537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Oral health screenings and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referrals to a dentist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(beginning by age 1 or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eruption of first tooth)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760210" y="5765165"/>
            <a:ext cx="2280285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0">
                <a:solidFill>
                  <a:srgbClr val="000000"/>
                </a:solidFill>
                <a:latin typeface="Segoe UI" panose="02020603050405020304" pitchFamily="2"/>
              </a:rPr>
              <a:t>Health education and </a:t>
            </a:r>
            <a:r>
              <a:t/>
            </a:r>
            <a:br/>
            <a:r>
              <a:rPr lang="en-US" sz="1500" b="1" spc="0">
                <a:solidFill>
                  <a:srgbClr val="000000"/>
                </a:solidFill>
                <a:latin typeface="Segoe UI" panose="02020603050405020304" pitchFamily="2"/>
              </a:rPr>
              <a:t>anticipatory guidance for </a:t>
            </a:r>
            <a:r>
              <a:t/>
            </a:r>
            <a:br/>
            <a:r>
              <a:rPr lang="en-US" sz="1500" b="1" spc="0">
                <a:solidFill>
                  <a:srgbClr val="000000"/>
                </a:solidFill>
                <a:latin typeface="Segoe UI" panose="02020603050405020304" pitchFamily="2"/>
              </a:rPr>
              <a:t>child and caregiver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602990" y="5878195"/>
            <a:ext cx="2450465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4114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Age-appropriate vision and hearing screenings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047095" y="6431280"/>
            <a:ext cx="2476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11 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34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Screenings &amp;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00200"/>
            <a:ext cx="12192000" cy="88392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4986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The following slides outline requirements for a subset of required screenings and services, including screening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46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tools and billing codes.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12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45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Blood Lead Screening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68580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perform blood lead screening tests at specific intervals and deliver anticipatory guidance to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parents/caregivers that indicates children can be harmed by exposure to lead and are at risk of lead poisoning.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889760"/>
            <a:ext cx="12192000" cy="448056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59690" rIns="0" bIns="0" anchor="t">
            <a:normAutofit fontScale="95000"/>
          </a:bodyPr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Anticipatory Guidance.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provide oral or written anticipatory guidance to parents or caregivers at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each well-child visit starting at 6 months until 6 years of age; guidance must include information on: </a:t>
            </a:r>
          </a:p>
          <a:p>
            <a:pPr marL="640080" marR="0" indent="32004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harm of lead exposure to children (especially from lead-based paint and its dust) 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640080" marR="0" indent="32004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risk of lead poisoning from the time a child begins to crawl until 6 years of age </a:t>
            </a:r>
          </a:p>
          <a:p>
            <a:pPr marL="137160" marR="0" indent="0" algn="l">
              <a:lnSpc>
                <a:spcPts val="2000"/>
              </a:lnSpc>
              <a:spcBef>
                <a:spcPts val="915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order or perform blood lead screening tests for children at the following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intervals: </a:t>
            </a:r>
          </a:p>
          <a:p>
            <a:pPr marL="640080" marR="0" indent="32004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At 12 months </a:t>
            </a:r>
            <a:r>
              <a:rPr lang="en-US" sz="1750" u="sng" spc="-25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24 months of age; </a:t>
            </a:r>
          </a:p>
          <a:p>
            <a:pPr marL="640080" marR="0" indent="32004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In between 12 to 24 months of age if the child has no documented evidence of a blood lead screening test </a:t>
            </a:r>
          </a:p>
          <a:p>
            <a:pPr marL="9601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5">
                <a:solidFill>
                  <a:srgbClr val="000000"/>
                </a:solidFill>
                <a:latin typeface="Segoe UI" panose="02020603050405020304" pitchFamily="2"/>
              </a:rPr>
              <a:t>taken; </a:t>
            </a:r>
          </a:p>
          <a:p>
            <a:pPr marL="640080" marR="0" indent="320040" algn="l">
              <a:lnSpc>
                <a:spcPts val="22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In between 24 months to 6 years of age if the child has no documented evidence of a blood lead screening </a:t>
            </a:r>
          </a:p>
          <a:p>
            <a:pPr marL="9601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test taken; </a:t>
            </a:r>
          </a:p>
          <a:p>
            <a:pPr marL="640080" marR="0" indent="32004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Any time a change in circumstances has put the child at risk; 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640080" marR="0" indent="320040" algn="l">
              <a:lnSpc>
                <a:spcPts val="21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If requested by the parent or caregiver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13 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5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362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Blood Lead Screening Services (2 of 2)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38200" y="4730750"/>
            <a:ext cx="10518775" cy="63055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See California Department of Public Health’s (CDPH)</a:t>
            </a:r>
            <a:r>
              <a:rPr lang="en-US" sz="1750" u="sng" spc="-15">
                <a:solidFill>
                  <a:srgbClr val="0000FF"/>
                </a:solidFill>
                <a:latin typeface="Segoe UI" panose="02020603050405020304" pitchFamily="2"/>
              </a:rPr>
              <a:t>Standard of Care Guidelines on Childhood Lead</a:t>
            </a:r>
            <a:r>
              <a:rPr lang="en-US" sz="1750" u="sng" spc="-1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325"/>
              </a:spcAft>
            </a:pPr>
            <a:r>
              <a:rPr lang="en-US" sz="1750" u="sng" spc="-15">
                <a:solidFill>
                  <a:srgbClr val="0000FF"/>
                </a:solidFill>
                <a:latin typeface="Segoe UI" panose="02020603050405020304" pitchFamily="2"/>
              </a:rPr>
              <a:t>Poisoning for California Health Care Providers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more information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14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6140" y="1417320"/>
            <a:ext cx="10462895" cy="1745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99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Refugee Screening.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follow the CDC Recommendations for Post-Arrival Lead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Screening of Refugees, which states that all refugee children ages 0-16 or adolescents over age 16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with suspected lead exposure should be evaluated with a blood lead screening test </a:t>
            </a:r>
          </a:p>
          <a:p>
            <a:pPr marL="0" marR="0" indent="0" algn="l">
              <a:lnSpc>
                <a:spcPts val="2200"/>
              </a:lnSpc>
              <a:spcBef>
                <a:spcPts val="3895"/>
              </a:spcBef>
              <a:spcAft>
                <a:spcPts val="585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CPT codes available for blood lead screening include: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0" marR="0" indent="0" algn="ctr">
              <a:lnSpc>
                <a:spcPts val="2200"/>
              </a:lnSpc>
              <a:spcAft>
                <a:spcPts val="36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4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Developmental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3469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842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deliver developmental screenings at age-appropriate intervals at ages 9 months, 18 months,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and 30 months per BF/AAP Periodicity Schedule, and when medically indicated.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37795" y="1776730"/>
            <a:ext cx="11919585" cy="1937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995" rIns="0" bIns="0" anchor="t">
            <a:normAutofit fontScale="95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developmental screening includes a comprehensive health and developmental history, including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both physical and mental health development assessments, designed to identify if a child’s motor, language,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cognitive, social, and emotional development are on track and connect to services, if needed </a:t>
            </a:r>
          </a:p>
          <a:p>
            <a:pPr marL="502920" marR="0" indent="320040" algn="l">
              <a:lnSpc>
                <a:spcPts val="22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CPT code for reimbursement is 96110; screenings can be provided twice a year for children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ages 0 to 5 </a:t>
            </a:r>
          </a:p>
          <a:p>
            <a:pPr marL="502920" marR="0" indent="320040" algn="l">
              <a:lnSpc>
                <a:spcPts val="2200"/>
              </a:lnSpc>
              <a:spcBef>
                <a:spcPts val="385"/>
              </a:spcBef>
              <a:spcAft>
                <a:spcPts val="935"/>
              </a:spcAft>
              <a:buFont typeface="Symbol"/>
              <a:buChar char="·"/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must use a standardized screening tool, with approved options including: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37795" y="5312410"/>
            <a:ext cx="11919585" cy="646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Referrals to Regional Centers.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should refer children to Regional Centers for services and supports that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1055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are needed because of a developmental disability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410"/>
              </a:spcAft>
            </a:pPr>
            <a:r>
              <a:rPr lang="en-US" sz="3950" b="1" spc="25">
                <a:solidFill>
                  <a:srgbClr val="13305A"/>
                </a:solidFill>
                <a:latin typeface="Segoe UI" panose="02020603050405020304" pitchFamily="2"/>
              </a:rPr>
              <a:t>Autism Spectrum Disorder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683260"/>
          </a:xfrm>
          <a:prstGeom prst="rect">
            <a:avLst/>
          </a:prstGeom>
          <a:solidFill>
            <a:srgbClr val="782B8B"/>
          </a:solidFill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perform autism spectrum disorder (ASD) screenings at 18 and 24 months, per the BF/AAP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9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Periodicity Schedule, and when medically indicated.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8745" y="1783080"/>
            <a:ext cx="11954510" cy="3669665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B"/>
            </a:solidFill>
            <a:prstDash val="solid"/>
          </a:ln>
        </p:spPr>
        <p:txBody>
          <a:bodyPr vert="horz" lIns="0" tIns="51435" rIns="0" bIns="0" anchor="t"/>
          <a:lstStyle/>
          <a:p>
            <a:pPr marL="457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550" spc="-25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700" b="1" spc="-2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should use the developmental screening CPT code 96110 but must include the modifier KX </a:t>
            </a:r>
          </a:p>
          <a:p>
            <a:pPr marL="548640" marR="0" indent="274320" algn="l">
              <a:lnSpc>
                <a:spcPts val="21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ASD </a:t>
            </a:r>
            <a:r>
              <a:rPr lang="en-US" sz="1700" u="sng" spc="-30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 developmental screenings are reimbursable when performed on the same day at 18 months and when </a:t>
            </a:r>
          </a:p>
          <a:p>
            <a:pPr marL="82296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medically indicated </a:t>
            </a:r>
          </a:p>
          <a:p>
            <a:pPr marL="45720" marR="0" indent="0" algn="l">
              <a:lnSpc>
                <a:spcPts val="2000"/>
              </a:lnSpc>
              <a:spcBef>
                <a:spcPts val="350"/>
              </a:spcBef>
              <a:spcAft>
                <a:spcPts val="0"/>
              </a:spcAft>
            </a:pPr>
            <a:r>
              <a:rPr lang="en-US" sz="1550" spc="-3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700" b="1" spc="-2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use a validated screening tool to screen for ASD, such as: MCHAT-R/F (ages 16 to 30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months old); SCQ (ages 4 years old and up); and STAT (ages 24 to 35 months old) </a:t>
            </a:r>
          </a:p>
          <a:p>
            <a:pPr marL="45720" marR="0" indent="0" algn="l">
              <a:lnSpc>
                <a:spcPts val="2000"/>
              </a:lnSpc>
              <a:spcBef>
                <a:spcPts val="350"/>
              </a:spcBef>
              <a:spcAft>
                <a:spcPts val="0"/>
              </a:spcAft>
            </a:pPr>
            <a:r>
              <a:rPr lang="en-US" sz="1550" spc="-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 Services &amp; Referrals.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Medi-Cal for Kids &amp; Teens covers all medically necessary behavioral health treatment for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eligible enrollees under 21 years of age regardless of ASD diagnosis </a:t>
            </a:r>
          </a:p>
          <a:p>
            <a:pPr marL="54864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Behavioral health treatment services include applied behavioral analysis (ABA) and a variety of other evidence-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based approaches that prevent or minimize the adverse effects of behaviors that interfere with learning and </a:t>
            </a:r>
          </a:p>
          <a:p>
            <a:pPr marL="82296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social interaction, and promote, and functioning </a:t>
            </a:r>
          </a:p>
          <a:p>
            <a:pPr marL="54864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Providers should refer individuals to either their managed care plan or their local Regional Center to receive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138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medically necessary behavioral health treatment services 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2825" cy="36893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2825" y="0"/>
            <a:ext cx="6099175" cy="36893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2200"/>
              </a:lnSpc>
              <a:spcAft>
                <a:spcPts val="36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23490" y="457200"/>
            <a:ext cx="7178040" cy="502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25"/>
              </a:spcAft>
            </a:pPr>
            <a:r>
              <a:rPr lang="en-US" sz="3950" b="1" spc="-10">
                <a:solidFill>
                  <a:srgbClr val="13305A"/>
                </a:solidFill>
                <a:latin typeface="Segoe UI" panose="02020603050405020304" pitchFamily="2"/>
              </a:rPr>
              <a:t>Depression Screening 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742815" y="1438910"/>
            <a:ext cx="7086600" cy="430022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Postpartum Depression Screening at Infant Visits </a:t>
            </a:r>
          </a:p>
          <a:p>
            <a:pPr marL="0" marR="0" indent="0" algn="l">
              <a:lnSpc>
                <a:spcPts val="20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may perform postpartum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depression screenings for the birthing parent at up to four times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during an infant’s first year of life </a:t>
            </a:r>
          </a:p>
          <a:p>
            <a:pPr marL="457200" marR="0" indent="320040" algn="l">
              <a:lnSpc>
                <a:spcPts val="22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BF/AAP Periodicity Schedule recommends this happens during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well-infant visits at 1, 2, 4, and 6 months </a:t>
            </a:r>
          </a:p>
          <a:p>
            <a:pPr marL="457200" marR="0" indent="320040" algn="l">
              <a:lnSpc>
                <a:spcPts val="2200"/>
              </a:lnSpc>
              <a:spcBef>
                <a:spcPts val="43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Billing Processes.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These screenings must be billed to the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infant’s Medi-Cal ID regardless if the birthing parent is enrolled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in Medi-Cal; if the infant’s Medi-Cal eligibility has not been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established during the first two months of life, the screening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may be billed to the birthing parent’s Medi-Cal ID </a:t>
            </a:r>
          </a:p>
          <a:p>
            <a:pPr marL="0" marR="0" indent="0" algn="l">
              <a:lnSpc>
                <a:spcPts val="20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HCPCS codes, G8431 (positive screening with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follow-up plan) and G8510 (negative screening and no follow-up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plan), must include a postpartum diagnosis code and may not be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submitted more than once a year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09345" y="1441450"/>
            <a:ext cx="2539365" cy="25336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45">
                <a:solidFill>
                  <a:srgbClr val="000000"/>
                </a:solidFill>
                <a:latin typeface="Segoe UI" panose="02020603050405020304" pitchFamily="2"/>
              </a:rPr>
              <a:t>Depression Screening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06425" y="1953895"/>
            <a:ext cx="3538855" cy="127698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must perform depression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screenings on children ages 12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and older at every well-child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visit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06425" y="3554095"/>
            <a:ext cx="3508375" cy="187769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3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HCPCS codes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are G8431 (positive screening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with follow-up plan) and G8510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(negative screening and no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follow-up plan) and may not be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submitted more than once a </a:t>
            </a:r>
          </a:p>
          <a:p>
            <a:pPr marL="228600" marR="0" indent="0" algn="l">
              <a:lnSpc>
                <a:spcPts val="2200"/>
              </a:lnSpc>
              <a:spcBef>
                <a:spcPts val="25"/>
              </a:spcBef>
              <a:spcAft>
                <a:spcPts val="2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year per child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11810" y="5870575"/>
            <a:ext cx="11493500" cy="91440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30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must use a validated depression screening tool for children and youth and </a:t>
            </a:r>
          </a:p>
          <a:p>
            <a:pPr marL="0" marR="0" indent="0" algn="ctr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pregnant or postpartum individuals, with options including the</a:t>
            </a:r>
            <a:r>
              <a:rPr lang="en-US" sz="1750" u="sng" spc="-10">
                <a:solidFill>
                  <a:srgbClr val="0000FF"/>
                </a:solidFill>
                <a:latin typeface="Segoe UI" panose="02020603050405020304" pitchFamily="2"/>
              </a:rPr>
              <a:t>Patient Health Questionnaire (PHQ-9)</a:t>
            </a:r>
            <a:r>
              <a:rPr lang="en-US" sz="1750" spc="-10">
                <a:solidFill>
                  <a:srgbClr val="0562C1"/>
                </a:solidFill>
                <a:latin typeface="Segoe UI" panose="02020603050405020304" pitchFamily="2"/>
              </a:rPr>
              <a:t>,</a:t>
            </a:r>
            <a:r>
              <a:rPr lang="en-US" sz="100" u="sng" spc="-1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90"/>
              </a:spcAft>
            </a:pPr>
            <a:r>
              <a:rPr lang="en-US" sz="1750" u="sng" spc="-10">
                <a:solidFill>
                  <a:srgbClr val="0000FF"/>
                </a:solidFill>
                <a:latin typeface="Segoe UI" panose="02020603050405020304" pitchFamily="2"/>
              </a:rPr>
              <a:t>Edinburgh Postnatal Depression Scale (EPDS)</a:t>
            </a:r>
            <a:r>
              <a:rPr lang="en-US" sz="1750" spc="-10">
                <a:solidFill>
                  <a:srgbClr val="0562C1"/>
                </a:solidFill>
                <a:latin typeface="Segoe UI" panose="02020603050405020304" pitchFamily="2"/>
              </a:rPr>
              <a:t>,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and</a:t>
            </a:r>
            <a:r>
              <a:rPr lang="en-US" sz="1750" u="sng" spc="-10">
                <a:solidFill>
                  <a:srgbClr val="0000FF"/>
                </a:solidFill>
                <a:latin typeface="Segoe UI" panose="02020603050405020304" pitchFamily="2"/>
              </a:rPr>
              <a:t>Beck Depression Inventory (BDI)</a:t>
            </a:r>
            <a:r>
              <a:rPr lang="en-US" sz="1750" u="sng" spc="-10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45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Dyadic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132905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As of January 2023, Medi-Cal covers dyadic and family therapy services, which include integrated physical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behavioral health screenings and services for the child and their parent/caregiver or whole family, not just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child who is the identified patient. Dyadic services involve simultaneous treatment for the child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parent/caregiver, with studies showing significant improvements in child behavior issues and increases in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positive parent/child attachment.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81330" y="2457450"/>
            <a:ext cx="5386070" cy="3589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000000"/>
                </a:solidFill>
                <a:latin typeface="Segoe UI" panose="02020603050405020304" pitchFamily="2"/>
              </a:rPr>
              <a:t>Dyadic Services for Children ages 0 to 20 </a:t>
            </a:r>
          </a:p>
          <a:p>
            <a:pPr marL="457200" marR="0" indent="0"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Medi-Cal reimburses a number of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dyadic services for recipients ages 0 to 20 years, </a:t>
            </a:r>
          </a:p>
          <a:p>
            <a:pPr marL="4572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when billed to the child’s Medi-Cal ID with the U1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modifier, including: </a:t>
            </a:r>
          </a:p>
          <a:p>
            <a:pPr marL="0" marR="0" indent="0" algn="l">
              <a:lnSpc>
                <a:spcPts val="20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Behavioral Health (DBH) Well-Child Visits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(H1011) </a:t>
            </a:r>
          </a:p>
          <a:p>
            <a:pPr marL="0" marR="0" indent="0" algn="l">
              <a:lnSpc>
                <a:spcPts val="2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Comprehensive Community Support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Services (H2015) </a:t>
            </a:r>
          </a:p>
          <a:p>
            <a:pPr marL="0" marR="0" indent="0" algn="l">
              <a:lnSpc>
                <a:spcPts val="22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Psychoeducational Services (H2027) </a:t>
            </a:r>
          </a:p>
          <a:p>
            <a:pPr marL="0" marR="0" indent="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Dyadic Family Training and Counseling for Child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Development (T1027)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19545" y="2514600"/>
            <a:ext cx="5300345" cy="361505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Dyadic Services for Caregivers </a:t>
            </a:r>
          </a:p>
          <a:p>
            <a:pPr marL="457200" marR="0" indent="0" algn="l">
              <a:lnSpc>
                <a:spcPts val="2200"/>
              </a:lnSpc>
              <a:spcBef>
                <a:spcPts val="70"/>
              </a:spcBef>
              <a:spcAft>
                <a:spcPts val="0"/>
              </a:spcAft>
            </a:pP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may also deliver dyadic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caregiver services during a well child visit in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which the caregiver(s) are present, including: </a:t>
            </a:r>
          </a:p>
          <a:p>
            <a:pPr marL="0" marR="0" indent="0" algn="l">
              <a:lnSpc>
                <a:spcPts val="22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Brief emotional/behavioral assessment (96127) </a:t>
            </a:r>
          </a:p>
          <a:p>
            <a:pPr marL="0" marR="0" indent="0" algn="l">
              <a:lnSpc>
                <a:spcPts val="22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ACE screening (G9919, G9920) </a:t>
            </a:r>
          </a:p>
          <a:p>
            <a:pPr marL="0" marR="0" indent="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SABIRT (G0442, H0049, H0050) </a:t>
            </a:r>
          </a:p>
          <a:p>
            <a:pPr marL="0" marR="0" indent="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Depression screening (G8431, G8510) </a:t>
            </a:r>
          </a:p>
          <a:p>
            <a:pPr marL="0" marR="0" indent="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Health behavior assessments and interventions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(96156, 96167, 96168, 96170 and 96171) </a:t>
            </a:r>
          </a:p>
          <a:p>
            <a:pPr marL="0" marR="0" indent="0" algn="l">
              <a:lnSpc>
                <a:spcPts val="22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Psychiatric diagnostic evaluation (90791, 90792) </a:t>
            </a:r>
          </a:p>
          <a:p>
            <a:pPr marL="0" marR="0" indent="0" algn="l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Tobacco cessation counseling (99406, 994070)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0" y="6290945"/>
            <a:ext cx="12192000" cy="554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15900" marR="182880" indent="0" algn="ctr">
              <a:lnSpc>
                <a:spcPts val="18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See the</a:t>
            </a:r>
            <a:r>
              <a:rPr lang="en-US" sz="1800" u="sng" spc="-15">
                <a:solidFill>
                  <a:srgbClr val="0000FF"/>
                </a:solidFill>
                <a:latin typeface="Segoe UI" panose="02020603050405020304" pitchFamily="2"/>
              </a:rPr>
              <a:t>Non-Specialty Mental Health Services Manual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for more information on dyadic services 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billing codes, </a:t>
            </a:r>
          </a:p>
          <a:p>
            <a:pPr marL="215900" marR="182880" indent="0" algn="ctr">
              <a:lnSpc>
                <a:spcPts val="2200"/>
              </a:lnSpc>
              <a:spcBef>
                <a:spcPts val="0"/>
              </a:spcBef>
              <a:spcAft>
                <a:spcPts val="305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modifiers, and screenings 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1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893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893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410"/>
              </a:spcAft>
            </a:pPr>
            <a:r>
              <a:rPr lang="en-US" sz="3950" b="1" spc="25">
                <a:solidFill>
                  <a:srgbClr val="13305A"/>
                </a:solidFill>
                <a:latin typeface="Segoe UI" panose="02020603050405020304" pitchFamily="2"/>
              </a:rPr>
              <a:t>Vision and Hearing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8041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2319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Providers must deliver vision and hearing screening for all children and youth under age 21 per BF/AAP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88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Periodicity Schedule to identify need for glasses, contacts, hearing aids, cochlear implants, or other concerns.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71145" y="2185670"/>
            <a:ext cx="5645150" cy="421195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Vision Screening </a:t>
            </a:r>
          </a:p>
          <a:p>
            <a:pPr marL="0" marR="0" indent="0" algn="l">
              <a:lnSpc>
                <a:spcPts val="20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2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must conduct vision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screenings at years 3, 4, 5, 6, 8, 10, 12, and 15, with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risk assessments conducted at other ages </a:t>
            </a:r>
          </a:p>
          <a:p>
            <a:pPr marL="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Screening Tools. </a:t>
            </a:r>
          </a:p>
          <a:p>
            <a:pPr marL="457200" marR="0" indent="228600" algn="l">
              <a:lnSpc>
                <a:spcPts val="22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may use instrument-based screening to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assess risk at ages 12 and 24 months and at well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child visits at ages 3 through 5 years </a:t>
            </a:r>
          </a:p>
          <a:p>
            <a:pPr marL="457200" marR="0" indent="228600"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may deliver a visual acuity screening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starting at ages 4 and 5 years, as well as in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cooperative 3-year-olds </a:t>
            </a:r>
          </a:p>
          <a:p>
            <a:pPr marL="0" marR="0" indent="0" algn="l">
              <a:lnSpc>
                <a:spcPts val="20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99173*, 99381 thru 99385 and 99391 thru 99395 </a:t>
            </a:r>
          </a:p>
          <a:p>
            <a:pPr marL="0" marR="0" indent="0" algn="l">
              <a:lnSpc>
                <a:spcPts val="18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z="1400" spc="0">
                <a:solidFill>
                  <a:srgbClr val="000000"/>
                </a:solidFill>
                <a:latin typeface="Segoe UI" panose="02020603050405020304" pitchFamily="2"/>
              </a:rPr>
              <a:t>*For school-based enrolled Medi-Cal providers only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318250" y="2185670"/>
            <a:ext cx="5645150" cy="41205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Hearing Screening </a:t>
            </a:r>
          </a:p>
          <a:p>
            <a:pPr marL="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</a:p>
          <a:p>
            <a:pPr marL="457200" marR="0" indent="320040" algn="l">
              <a:lnSpc>
                <a:spcPts val="22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must confirm the initial newborn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screening was completed, verify results, and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follow up as appropriate </a:t>
            </a:r>
          </a:p>
          <a:p>
            <a:pPr marL="457200" marR="0" indent="320040"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After the newborn screening, providers must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conduct hearing screenings at years 4, 8, 10, 13,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16, and 20, with risk assessments conducted at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other ages </a:t>
            </a:r>
          </a:p>
          <a:p>
            <a:pPr marL="0" marR="0" indent="0" algn="l">
              <a:lnSpc>
                <a:spcPts val="20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92551 (screening test, pure tone, air only) and 92552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(pure tone audiometry [threshold]; air only) with ICD-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10-CM diagnosis codes Z00.121, Z00.129, Z01.10, 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Z01.11 available for hearing screenings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318250" y="6431280"/>
            <a:ext cx="56451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475488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19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130040" y="622300"/>
            <a:ext cx="3886200" cy="1066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5200"/>
              </a:lnSpc>
              <a:spcAft>
                <a:spcPts val="3070"/>
              </a:spcAft>
            </a:pPr>
            <a:r>
              <a:rPr lang="en-US" sz="3950" b="1" spc="-45">
                <a:solidFill>
                  <a:srgbClr val="13305A"/>
                </a:solidFill>
                <a:latin typeface="Segoe UI" panose="02020603050405020304" pitchFamily="2"/>
              </a:rPr>
              <a:t>Today’s Training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390015" y="1689100"/>
            <a:ext cx="10426700" cy="4742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2750" b="1" spc="0">
                <a:solidFill>
                  <a:srgbClr val="000000"/>
                </a:solidFill>
                <a:latin typeface="Segoe UI" panose="02020603050405020304" pitchFamily="2"/>
              </a:rPr>
              <a:t>Goals &amp; Purpose of Today’s Training </a:t>
            </a:r>
          </a:p>
          <a:p>
            <a:pPr marL="0" marR="0" indent="0" algn="l">
              <a:lnSpc>
                <a:spcPts val="36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2750" b="1" spc="0">
                <a:solidFill>
                  <a:srgbClr val="000000"/>
                </a:solidFill>
                <a:latin typeface="Segoe UI" panose="02020603050405020304" pitchFamily="2"/>
              </a:rPr>
              <a:t>Training Modules </a:t>
            </a:r>
          </a:p>
          <a:p>
            <a:pPr marL="0" marR="0" indent="0" algn="r">
              <a:lnSpc>
                <a:spcPts val="3200"/>
              </a:lnSpc>
              <a:spcBef>
                <a:spcPts val="1255"/>
              </a:spcBef>
              <a:spcAft>
                <a:spcPts val="0"/>
              </a:spcAft>
            </a:pPr>
            <a:r>
              <a:rPr lang="en-US" sz="1900" spc="35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750" b="1" spc="35">
                <a:solidFill>
                  <a:srgbClr val="000000"/>
                </a:solidFill>
                <a:latin typeface="Segoe UI" panose="02020603050405020304" pitchFamily="2"/>
              </a:rPr>
              <a:t> Module 1: </a:t>
            </a:r>
            <a:r>
              <a:rPr lang="en-US" sz="2750" spc="35">
                <a:solidFill>
                  <a:srgbClr val="000000"/>
                </a:solidFill>
                <a:latin typeface="Segoe UI" panose="02020603050405020304" pitchFamily="2"/>
              </a:rPr>
              <a:t>What is Medi-Cal for Kids &amp; Teens and How Does </a:t>
            </a:r>
          </a:p>
          <a:p>
            <a:pPr marL="91440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-20">
                <a:solidFill>
                  <a:srgbClr val="000000"/>
                </a:solidFill>
                <a:latin typeface="Segoe UI" panose="02020603050405020304" pitchFamily="2"/>
              </a:rPr>
              <a:t>it Work? </a:t>
            </a:r>
          </a:p>
          <a:p>
            <a:pPr marL="457200" marR="0" indent="0" algn="l">
              <a:lnSpc>
                <a:spcPts val="3200"/>
              </a:lnSpc>
              <a:spcBef>
                <a:spcPts val="1365"/>
              </a:spcBef>
              <a:spcAft>
                <a:spcPts val="0"/>
              </a:spcAft>
            </a:pPr>
            <a:r>
              <a:rPr lang="en-US" sz="1900" spc="4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750" b="1" spc="40">
                <a:solidFill>
                  <a:srgbClr val="000000"/>
                </a:solidFill>
                <a:latin typeface="Segoe UI" panose="02020603050405020304" pitchFamily="2"/>
              </a:rPr>
              <a:t> Module 2: </a:t>
            </a:r>
            <a:r>
              <a:rPr lang="en-US" sz="2750" spc="40">
                <a:solidFill>
                  <a:srgbClr val="000000"/>
                </a:solidFill>
                <a:latin typeface="Segoe UI" panose="02020603050405020304" pitchFamily="2"/>
              </a:rPr>
              <a:t>Deep Dive into Behavioral Health Services, </a:t>
            </a:r>
          </a:p>
          <a:p>
            <a:pPr marL="914400" marR="0" indent="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15">
                <a:solidFill>
                  <a:srgbClr val="000000"/>
                </a:solidFill>
                <a:latin typeface="Segoe UI" panose="02020603050405020304" pitchFamily="2"/>
              </a:rPr>
              <a:t>California Children’s Services Program, and Skilled Nursing </a:t>
            </a:r>
          </a:p>
          <a:p>
            <a:pPr marL="914400" marR="0" indent="0" algn="l">
              <a:lnSpc>
                <a:spcPts val="3400"/>
              </a:lnSpc>
              <a:spcBef>
                <a:spcPts val="0"/>
              </a:spcBef>
              <a:spcAft>
                <a:spcPts val="10020"/>
              </a:spcAft>
            </a:pPr>
            <a:r>
              <a:rPr lang="en-US" sz="2750" spc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132820" y="6431280"/>
            <a:ext cx="177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9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1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380"/>
              </a:spcAft>
            </a:pPr>
            <a:r>
              <a:rPr lang="en-US" sz="3950" b="1" spc="20">
                <a:solidFill>
                  <a:srgbClr val="13305A"/>
                </a:solidFill>
                <a:latin typeface="Segoe UI" panose="02020603050405020304" pitchFamily="2"/>
              </a:rPr>
              <a:t>Oral Health Screening &amp; Assessment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987425"/>
            <a:ext cx="12192000" cy="87820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5250" rIns="0" bIns="0" anchor="t"/>
          <a:lstStyle/>
          <a:p>
            <a:pPr marL="32004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perform oral health screening and assessment services and ensure children ages 6 years and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under are referred to a Medi-Cal Dental provider. Primary care providers have an important role in ensuring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32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oral health care, guidance, and education are provided to children and families.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30810" y="1941830"/>
            <a:ext cx="11930380" cy="360553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26670" rIns="0" bIns="0" anchor="t"/>
          <a:lstStyle/>
          <a:p>
            <a:pPr marL="457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850" spc="3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30">
                <a:solidFill>
                  <a:srgbClr val="000000"/>
                </a:solidFill>
                <a:latin typeface="Segoe UI" panose="02020603050405020304" pitchFamily="2"/>
              </a:rPr>
              <a:t> Oral Health Screening Schedule. </a:t>
            </a:r>
          </a:p>
          <a:p>
            <a:pPr marL="548640" marR="0" indent="320040" algn="l">
              <a:lnSpc>
                <a:spcPts val="2000"/>
              </a:lnSpc>
              <a:spcBef>
                <a:spcPts val="13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Primary care providers must conduct an oral health assessment at minimum at the 6, 9, 12, 18, 24, and 30 month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well-child visits, as well as annually starting at age 3 and up </a:t>
            </a:r>
            <a:r>
              <a:rPr lang="en-US" sz="1700" i="1" spc="-30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sooner at eruption of first tooth, should that occur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first </a:t>
            </a:r>
          </a:p>
          <a:p>
            <a:pPr marL="548640" marR="0" indent="32004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On this same schedule, primary care providers must assess whether the child has a dental home. If no dental home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is identified, then providers must refer the child to a Medi-Cal dental provider </a:t>
            </a:r>
          </a:p>
          <a:p>
            <a:pPr marL="45720" marR="0" indent="0" algn="l">
              <a:lnSpc>
                <a:spcPts val="20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850" spc="13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Reimbursement codes CPT 99381 – 99383 and 99391 – 99393 for oral health risk assessment </a:t>
            </a:r>
          </a:p>
          <a:p>
            <a:pPr marL="45720" marR="0" indent="0" algn="l">
              <a:lnSpc>
                <a:spcPts val="18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850" spc="13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 Fluoride Varnish. 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Once teeth are present, fluoride varnish should be applied to all children every 3 – 6 months through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age 5 in the primary care or dental office based on caries risk </a:t>
            </a:r>
          </a:p>
          <a:p>
            <a:pPr marL="548640" marR="0" indent="32004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Reimbursement codes HCPCS D1206 and CPT 99188 for fluoride varnish, up to three times in 12-month period </a:t>
            </a:r>
          </a:p>
          <a:p>
            <a:pPr marL="45720" marR="0" indent="0" algn="l">
              <a:lnSpc>
                <a:spcPts val="18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850" spc="7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 Fluoride Supplementation. 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If a child’s primary water source does not contain fluoride, primary care providers must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44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consider providing fluoride supplementation to children ages 6 months through 16 years of age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4930" rIns="0" bIns="0" anchor="t"/>
          <a:lstStyle/>
          <a:p>
            <a:pPr marL="0" marR="0" indent="0" algn="ctr">
              <a:lnSpc>
                <a:spcPts val="1900"/>
              </a:lnSpc>
              <a:spcAft>
                <a:spcPts val="34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0">
                <a:solidFill>
                  <a:srgbClr val="153867"/>
                </a:solidFill>
                <a:latin typeface="Segoe UI" panose="02020603050405020304" pitchFamily="2"/>
              </a:rPr>
              <a:t>ACEs/Trauma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88074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461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may conduct adverse childhood experiences (ACEs) screenings for all children and youth under age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21. ACEs screenings are not currently included in the BF/AAP Periodicity Schedule but are encouraged through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28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the California Surgeon General’s</a:t>
            </a:r>
            <a:r>
              <a:rPr lang="en-US" sz="1750" b="1" u="sng" spc="20">
                <a:solidFill>
                  <a:srgbClr val="0000FF"/>
                </a:solidFill>
                <a:latin typeface="Segoe UI" panose="02020603050405020304" pitchFamily="2"/>
              </a:rPr>
              <a:t>ACEs Aware</a:t>
            </a: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 campaign and are reimbursable.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203450"/>
            <a:ext cx="12192000" cy="328295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74930" rIns="0" bIns="0" anchor="t">
            <a:normAutofit fontScale="95000"/>
          </a:bodyPr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Recommended Schedule.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may conduct ACEs screenings once per year, per child </a:t>
            </a:r>
          </a:p>
          <a:p>
            <a:pPr marL="0" marR="0" indent="0" algn="ctr"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Arial" panose="02020603050405020304" pitchFamily="2"/>
              </a:rPr>
              <a:t>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ACEs “scores” are designated as high risk for toxic stress if a child’s ACEs score is 4 or greater (HCPCS G9919) </a:t>
            </a:r>
          </a:p>
          <a:p>
            <a:pPr marL="9144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or low risk for toxic stress if the ACEs score is between 0 and 3 (HCPCS G9920) </a:t>
            </a:r>
          </a:p>
          <a:p>
            <a:pPr marL="137160" marR="0" indent="0" algn="l">
              <a:lnSpc>
                <a:spcPts val="2200"/>
              </a:lnSpc>
              <a:spcBef>
                <a:spcPts val="219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use the validated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PEARLS screening tool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for ages 0 – 19 years for ACEs screening </a:t>
            </a:r>
          </a:p>
          <a:p>
            <a:pPr marL="137160" marR="0" indent="0" algn="l">
              <a:lnSpc>
                <a:spcPts val="2000"/>
              </a:lnSpc>
              <a:spcBef>
                <a:spcPts val="209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Provider Training.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complete and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attest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to having completed the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ACEs Aware Training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in order to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be eligible to receive the incentive payment (see box below) </a:t>
            </a:r>
          </a:p>
          <a:p>
            <a:pPr marL="137160" marR="0" indent="0" algn="l">
              <a:lnSpc>
                <a:spcPts val="2000"/>
              </a:lnSpc>
              <a:spcBef>
                <a:spcPts val="221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Referrals.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who conduct ACEs screenings must provide children with appropriate referrals when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83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necessary for diagnosis and treatment without delay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21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25">
                <a:solidFill>
                  <a:srgbClr val="13305A"/>
                </a:solidFill>
                <a:latin typeface="Segoe UI" panose="02020603050405020304" pitchFamily="2"/>
              </a:rPr>
              <a:t>Alcohol and Drug Screening, Assessment, Brief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28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Interventions and Referral to Treatment (SABIRT)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63055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provide SABIRT screening and services to children ages 11 years and older with a potential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substance use disorder (SUD).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570" y="2142490"/>
            <a:ext cx="7543800" cy="4664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rmAutofit fontScale="85000"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050" spc="6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65">
                <a:solidFill>
                  <a:srgbClr val="000000"/>
                </a:solidFill>
                <a:latin typeface="Segoe UI" panose="02020603050405020304" pitchFamily="2"/>
              </a:rPr>
              <a:t> Screening. </a:t>
            </a:r>
          </a:p>
          <a:p>
            <a:pPr marL="457200" marR="0" indent="320040" algn="l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Validated screening tools for children/adolescents: Parents, Partner, Past, </a:t>
            </a:r>
          </a:p>
          <a:p>
            <a:pPr marL="0" marR="45720" indent="0" algn="r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and Present (4Ps) and Car, Relax, Alone, Forget, Friends, Trouble (CRAFFT) </a:t>
            </a:r>
          </a:p>
          <a:p>
            <a:pPr marL="457200" marR="0" indent="32004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Reimbursement codes HCPCS G0442 for alcohol use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screening and H0049 for drug use screening </a:t>
            </a:r>
          </a:p>
          <a:p>
            <a:pPr marL="0" marR="0" indent="0" algn="ctr">
              <a:lnSpc>
                <a:spcPts val="1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350" spc="0">
                <a:solidFill>
                  <a:srgbClr val="782B8A"/>
                </a:solidFill>
                <a:latin typeface="Calibri" panose="02020603050405020304" pitchFamily="2"/>
              </a:rPr>
              <a:t>‒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 If using CRAFFT, which is for alcohol and drug use screening, </a:t>
            </a:r>
          </a:p>
          <a:p>
            <a:pPr marL="11887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providers can bill both G0442 and H0049 </a:t>
            </a:r>
          </a:p>
          <a:p>
            <a:pPr marL="0" marR="0" indent="0" algn="l">
              <a:lnSpc>
                <a:spcPts val="18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0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Brief Assessment.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If a screening is positive, then providers should assess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whether the disorder is present.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Validated assessment tools: Drug Abuse Screening Test (DAST-20) and </a:t>
            </a:r>
          </a:p>
          <a:p>
            <a:pPr marL="77724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Alcohol Use Disorders Identification Test (AUDIT) </a:t>
            </a:r>
          </a:p>
          <a:p>
            <a:pPr marL="0" marR="0" indent="0" algn="l">
              <a:lnSpc>
                <a:spcPts val="18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0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 Brief Interventions &amp; Referral to Treatment. </a:t>
            </a: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If a brief assessment reveals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alcohol or drug misuse, providers can conduct brief interventions, which can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include alcohol misuse counseling and discussing and agreeing on plans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follow-up, including referral to other treatment if indicated.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Reimbursement code HCPCS H0050 for alcohol and/or </a:t>
            </a:r>
          </a:p>
          <a:p>
            <a:pPr marL="777240" marR="0" indent="0" algn="l">
              <a:lnSpc>
                <a:spcPts val="2000"/>
              </a:lnSpc>
              <a:spcBef>
                <a:spcPts val="10"/>
              </a:spcBef>
              <a:spcAft>
                <a:spcPts val="15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drug brief intervention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72730" y="2142490"/>
            <a:ext cx="4090670" cy="4558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68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050" spc="2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 Provider Type.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SABIRT services are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reimbursable to physicians, physician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assistants, nurse practitioners, certified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nurse midwives, licensed midwives,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workers, licensed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professional clinical counselors,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psychologists, and licensed marriage and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family therapists </a:t>
            </a:r>
          </a:p>
          <a:p>
            <a:pPr marL="0" marR="0" indent="0" algn="l">
              <a:lnSpc>
                <a:spcPts val="19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050" spc="2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25">
                <a:solidFill>
                  <a:srgbClr val="000000"/>
                </a:solidFill>
                <a:latin typeface="Segoe UI" panose="02020603050405020304" pitchFamily="2"/>
              </a:rPr>
              <a:t> Documentation Requirements. 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provider must include in the child’s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medical records: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service provided (e.g., screen </a:t>
            </a:r>
          </a:p>
          <a:p>
            <a:pPr marL="77724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and brief intervention); </a:t>
            </a:r>
          </a:p>
          <a:p>
            <a:pPr marL="457200" marR="0" indent="32004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name of the screening and/or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assessment tool and scores; and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If a referral to an alcohol or SUD </a:t>
            </a:r>
          </a:p>
          <a:p>
            <a:pPr marL="777240" marR="0" indent="0" algn="l">
              <a:lnSpc>
                <a:spcPts val="2000"/>
              </a:lnSpc>
              <a:spcBef>
                <a:spcPts val="5"/>
              </a:spcBef>
              <a:spcAft>
                <a:spcPts val="235"/>
              </a:spcAft>
              <a:tabLst>
                <a:tab pos="324612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program was made </a:t>
            </a: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22 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0" marR="0" indent="0" algn="ctr">
              <a:lnSpc>
                <a:spcPts val="19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93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Initial Health Appointment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96901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4160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Previously called the “Initial Health Assessment (IHA),” the Initial Health Appointment (IHA) is a Medi-Cal </a:t>
            </a:r>
          </a:p>
          <a:p>
            <a:pPr marL="9144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managed care requirement for adults and children to ensure new members receive a comprehensive assessment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69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a primary care provider.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4455"/>
            <a:ext cx="12192000" cy="20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06095" y="2233930"/>
            <a:ext cx="11049000" cy="2534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The IHA consists of a history of the member’s physical and behavioral health, identification of risks,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assessment of need for preventive screens or services and health education, and the diagnosis and plan for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treatment of any diseases </a:t>
            </a:r>
          </a:p>
          <a:p>
            <a:pPr marL="0" marR="0" indent="0" algn="l">
              <a:lnSpc>
                <a:spcPts val="20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must conduct the IHA within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120 days of a child’s enrollment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 a managed care plan (or within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the BF/AAP Periodicity Schedule timeline for children ages 18 months or younger, 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whichever is sooner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  <a:p>
            <a:pPr marL="457200" marR="0" indent="182880" algn="l">
              <a:lnSpc>
                <a:spcPts val="22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If the first 120 days of a child’s enrollment in a managed care plan falls within the timing of a child’s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Schedule, the child’s well-child visit will </a:t>
            </a:r>
          </a:p>
          <a:p>
            <a:pPr marL="6400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serve as the IHA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06095" y="4825365"/>
            <a:ext cx="11130915" cy="157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4455" rIns="0" bIns="0" anchor="t">
            <a:normAutofit fontScale="95000"/>
          </a:bodyPr>
          <a:lstStyle/>
          <a:p>
            <a:pPr marL="457200" marR="0" indent="18288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IHA cannot be delayed beyond the first 120 days of a child’s initial enrollment in order to coincide with a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 that is later than 120 days from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enrollment; an earlier, separate IHA will be indicated in this case </a:t>
            </a:r>
          </a:p>
          <a:p>
            <a:pPr marL="0" marR="0" indent="0" algn="l">
              <a:lnSpc>
                <a:spcPts val="20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25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Each managed care plans’ processes and policies are different, but managed care plans should support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in helping to schedule an appointment to conduct the IHA within the required time period 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9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As Needed Screenings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85598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While regular (periodic) screenings are required, additional screenings must be done any time when medically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necessary to assess diagnoses between regularly scheduled screenings. These as needed screenings are called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20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“interperiodic screenings.”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39420" y="2109470"/>
            <a:ext cx="11313160" cy="811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7805" rIns="0" bIns="0" anchor="t"/>
          <a:lstStyle/>
          <a:p>
            <a:pPr marL="233172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As needed screenings </a:t>
            </a: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may not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be limited in number nor require prior </a:t>
            </a:r>
          </a:p>
          <a:p>
            <a:pPr marL="2651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authorization 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11425" y="365760"/>
            <a:ext cx="7132320" cy="655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305A"/>
                </a:solidFill>
                <a:latin typeface="Segoe UI" panose="02020603050405020304" pitchFamily="2"/>
              </a:rPr>
              <a:t>As Needed Screenings (2 of 2)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1365250"/>
            <a:ext cx="12192000" cy="44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1705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Examples of As Needed Screenings (not limited to):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28105"/>
            <a:ext cx="121920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u="sng" spc="0">
                <a:solidFill>
                  <a:srgbClr val="888888"/>
                </a:solidFill>
                <a:latin typeface="Segoe UI" panose="02020603050405020304" pitchFamily="2"/>
              </a:rPr>
              <a:t>25</a:t>
            </a:r>
            <a:r>
              <a:rPr lang="en-US" sz="100" spc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2825" cy="36893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5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2825" y="0"/>
            <a:ext cx="6099175" cy="36893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141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185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Diagnostic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9855" y="3460750"/>
            <a:ext cx="3752215" cy="2760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Screening Services </a:t>
            </a:r>
          </a:p>
          <a:p>
            <a:pPr marL="0" marR="0" indent="0" algn="ctr">
              <a:lnSpc>
                <a:spcPts val="2400"/>
              </a:lnSpc>
              <a:spcBef>
                <a:spcPts val="2160"/>
              </a:spcBef>
              <a:spcAft>
                <a:spcPts val="684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Screenings are designed to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identify health and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developmental issues as early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as possible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317865" y="3613150"/>
            <a:ext cx="3752215" cy="2607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Diagnostic Services </a:t>
            </a:r>
          </a:p>
          <a:p>
            <a:pPr marL="0" marR="0" indent="0" algn="ctr">
              <a:lnSpc>
                <a:spcPts val="2400"/>
              </a:lnSpc>
              <a:spcBef>
                <a:spcPts val="2160"/>
              </a:spcBef>
              <a:spcAft>
                <a:spcPts val="804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 child’s diagnosis may be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provided by a physician or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other qualified practitioner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862070" y="1786255"/>
            <a:ext cx="4455795" cy="2523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When diagnostic and/or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services are indicated as a result of 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screening, providers must take all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reasonable steps, including follow-up,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ensure enrollees receive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necessary diagnostics and treatment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340"/>
              </a:spcAft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later than 60 days after screening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038205" y="6431280"/>
            <a:ext cx="2794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26 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426210" y="365760"/>
            <a:ext cx="9626600" cy="1258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487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426210" y="1624330"/>
            <a:ext cx="9626600" cy="5017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9144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  <a:r>
              <a:rPr lang="en-US" sz="2000" b="1" spc="-10">
                <a:solidFill>
                  <a:srgbClr val="000000"/>
                </a:solidFill>
                <a:latin typeface="Segoe UI" panose="02020603050405020304" pitchFamily="2"/>
              </a:rPr>
              <a:t>defines medical necessity as broader for children and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youth </a:t>
            </a: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enrolled in Medi-Cal compared to adults. If a service is medically necessary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and is included within any of the mandatory or optional categories of Medicaid-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covered services listed in Section 1905(a) of the Social Security Act, then it must be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provided to the child, even if the service is not included in the Medi-Cal State Plan. </a:t>
            </a:r>
          </a:p>
          <a:p>
            <a:pPr marL="9144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Under Medi-Cal for Kids &amp; Teens, medical necessity is defined under federal and </a:t>
            </a:r>
          </a:p>
          <a:p>
            <a:pPr marL="914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state requirements as services </a:t>
            </a: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correcting or ameliorating conditions, defects, and </a:t>
            </a:r>
          </a:p>
          <a:p>
            <a:pPr marL="914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physical and mental illnesses. </a:t>
            </a:r>
          </a:p>
          <a:p>
            <a:pPr marL="91440" marR="0" indent="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A service need not cure a condition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in order to be covered under Medi-Cal for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Kids &amp; Teens. Services that </a:t>
            </a: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maintain (by preventing a condition from worsening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or preventing additional health problems) or improve a child’s condition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5630"/>
              </a:spcAft>
            </a:pP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covered because they </a:t>
            </a: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“ameliorate” </a:t>
            </a: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a condition.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052810" y="6431280"/>
            <a:ext cx="26352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27 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200"/>
              </a:lnSpc>
              <a:spcAft>
                <a:spcPts val="34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905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213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(2 of 2)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28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2290" y="1271270"/>
            <a:ext cx="11094720" cy="473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8140" rIns="0" bIns="0" anchor="t">
            <a:normAutofit fontScale="95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15">
                <a:solidFill>
                  <a:srgbClr val="000000"/>
                </a:solidFill>
                <a:latin typeface="Segoe UI" panose="02020603050405020304" pitchFamily="2"/>
              </a:rPr>
              <a:t> Medical necessity must be </a:t>
            </a:r>
            <a:r>
              <a:rPr lang="en-US" sz="1750" b="1" spc="15">
                <a:solidFill>
                  <a:srgbClr val="000000"/>
                </a:solidFill>
                <a:latin typeface="Segoe UI" panose="02020603050405020304" pitchFamily="2"/>
              </a:rPr>
              <a:t>determined on a case-by-case, individual basis </a:t>
            </a:r>
            <a:r>
              <a:rPr lang="en-US" sz="1750" spc="15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rPr lang="en-US" sz="1750" b="1" spc="15">
                <a:solidFill>
                  <a:srgbClr val="000000"/>
                </a:solidFill>
                <a:latin typeface="Segoe UI" panose="02020603050405020304" pitchFamily="2"/>
              </a:rPr>
              <a:t>consider all aspects of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Providers play a significant role in medical necessity determinations, as they are responsible for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5">
                <a:solidFill>
                  <a:srgbClr val="000000"/>
                </a:solidFill>
                <a:latin typeface="Segoe UI" panose="02020603050405020304" pitchFamily="2"/>
              </a:rPr>
              <a:t>justifying why a service is medically necessary for a child </a:t>
            </a:r>
            <a:r>
              <a:rPr lang="en-US" sz="1750" spc="5">
                <a:solidFill>
                  <a:srgbClr val="000000"/>
                </a:solidFill>
                <a:latin typeface="Segoe UI" panose="02020603050405020304" pitchFamily="2"/>
              </a:rPr>
              <a:t>to their contracted managed care plan </a:t>
            </a:r>
          </a:p>
          <a:p>
            <a:pPr marL="91440" marR="0" indent="0" algn="l">
              <a:lnSpc>
                <a:spcPts val="20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DHCS and its managed care plans 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may require prior authorization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in order to safeguard against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unnecessary use of services </a:t>
            </a:r>
          </a:p>
          <a:p>
            <a:pPr marL="594360" marR="0" indent="182880" algn="l">
              <a:lnSpc>
                <a:spcPts val="22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Prior authorization 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cannot delay or deny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medically necessary services </a:t>
            </a:r>
          </a:p>
          <a:p>
            <a:pPr marL="594360" marR="0" indent="182880" algn="l">
              <a:lnSpc>
                <a:spcPts val="22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Limits based on a monetary cap or budgetary constraints 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may not be imposed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; for example, if it is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medically necessary for a child to have 20 hours per week of private duty nursing, then the managed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care plan cannot limit the service to 10 hours per week </a:t>
            </a:r>
          </a:p>
          <a:p>
            <a:pPr marL="91440" marR="0" indent="0" algn="l">
              <a:lnSpc>
                <a:spcPts val="20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22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15">
                <a:solidFill>
                  <a:srgbClr val="000000"/>
                </a:solidFill>
                <a:latin typeface="Segoe UI" panose="02020603050405020304" pitchFamily="2"/>
              </a:rPr>
              <a:t> California’s managed care plans </a:t>
            </a:r>
            <a:r>
              <a:rPr lang="en-US" sz="1750" b="1" spc="15">
                <a:solidFill>
                  <a:srgbClr val="000000"/>
                </a:solidFill>
                <a:latin typeface="Segoe UI" panose="02020603050405020304" pitchFamily="2"/>
              </a:rPr>
              <a:t>may not use a definition of medical necessity that is more restrictive </a:t>
            </a:r>
          </a:p>
          <a:p>
            <a:pPr marL="411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than the federal definition, which is the same definition as in California law 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2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59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91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Review Criteria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225550"/>
            <a:ext cx="12192000" cy="469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3100"/>
              </a:lnSpc>
              <a:spcAft>
                <a:spcPts val="505"/>
              </a:spcAft>
            </a:pPr>
            <a:r>
              <a:rPr lang="en-US" sz="2400" b="1" i="1" spc="0">
                <a:solidFill>
                  <a:srgbClr val="000000"/>
                </a:solidFill>
                <a:latin typeface="Segoe UI" panose="02020603050405020304" pitchFamily="2"/>
              </a:rPr>
              <a:t>What is a medically necessary service per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68170" y="2112010"/>
            <a:ext cx="240220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000" b="1" spc="-40">
                <a:solidFill>
                  <a:srgbClr val="FFFFFF"/>
                </a:solidFill>
                <a:latin typeface="Segoe UI" panose="02020603050405020304" pitchFamily="2"/>
              </a:rPr>
              <a:t>Medically Necessary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705090" y="2112010"/>
            <a:ext cx="2923540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000" b="1" spc="-35">
                <a:solidFill>
                  <a:srgbClr val="FFFFFF"/>
                </a:solidFill>
                <a:latin typeface="Segoe UI" panose="02020603050405020304" pitchFamily="2"/>
              </a:rPr>
              <a:t>Not Medically Necessary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1920" y="2548255"/>
            <a:ext cx="5870575" cy="283464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0541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reasonable, appropriate, and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method to correct, maintain, or ameliorate the child’s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needs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Service is in accordance with current medical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standards or practices </a:t>
            </a:r>
          </a:p>
          <a:p>
            <a:pPr marL="91440" marR="0" indent="0" algn="l">
              <a:lnSpc>
                <a:spcPts val="20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Service’s scope (e.g., number of hours of skilled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nursing care) is sufficient to address 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necessary to ensure for a safe environment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665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for the child to ameliorate a given condition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21095" y="2548255"/>
            <a:ext cx="5870575" cy="283464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10541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experimental or investigational (considered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on a case-by-case basis) </a:t>
            </a:r>
          </a:p>
          <a:p>
            <a:pPr marL="91440" marR="0" indent="0" algn="l">
              <a:lnSpc>
                <a:spcPts val="2000"/>
              </a:lnSpc>
              <a:spcBef>
                <a:spcPts val="1155"/>
              </a:spcBef>
              <a:spcAft>
                <a:spcPts val="0"/>
              </a:spcAft>
            </a:pPr>
            <a:r>
              <a:rPr lang="en-US" sz="2800" spc="-2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Service is primarily for caregiver convenience (e.g.,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DME duplicated to be provided at divorced parents’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homes) </a:t>
            </a:r>
          </a:p>
          <a:p>
            <a:pPr marL="91440" marR="0" indent="0" algn="l">
              <a:lnSpc>
                <a:spcPts val="20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more expensive than an equally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and less expensive, available service; however, cost is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not a basis for determining a service should not be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29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501900" y="838200"/>
            <a:ext cx="9690100" cy="3705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0" rIns="0" bIns="0" anchor="t"/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550" spc="20">
                <a:solidFill>
                  <a:srgbClr val="000000"/>
                </a:solidFill>
                <a:latin typeface="Segoe UI" panose="02020603050405020304" pitchFamily="2"/>
              </a:rPr>
              <a:t>Federal law enacted in 1967 established </a:t>
            </a:r>
            <a:r>
              <a:rPr lang="en-US" sz="3500" b="1" spc="20">
                <a:solidFill>
                  <a:srgbClr val="000000"/>
                </a:solidFill>
                <a:latin typeface="Segoe UI" panose="02020603050405020304" pitchFamily="2"/>
              </a:rPr>
              <a:t>Early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35">
                <a:solidFill>
                  <a:srgbClr val="000000"/>
                </a:solidFill>
                <a:latin typeface="Segoe UI" panose="02020603050405020304" pitchFamily="2"/>
              </a:rPr>
              <a:t>and Periodic Screening, Diagnostic and </a:t>
            </a:r>
          </a:p>
          <a:p>
            <a:pPr marL="0" marR="0" indent="0" algn="ctr">
              <a:lnSpc>
                <a:spcPts val="43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3500" b="1" spc="15">
                <a:solidFill>
                  <a:srgbClr val="000000"/>
                </a:solidFill>
                <a:latin typeface="Segoe UI" panose="02020603050405020304" pitchFamily="2"/>
              </a:rPr>
              <a:t>Treatment (EPSDT), </a:t>
            </a:r>
            <a:r>
              <a:rPr lang="en-US" sz="3550" spc="15">
                <a:solidFill>
                  <a:srgbClr val="000000"/>
                </a:solidFill>
                <a:latin typeface="Segoe UI" panose="02020603050405020304" pitchFamily="2"/>
              </a:rPr>
              <a:t>which guarantees all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spc="15">
                <a:solidFill>
                  <a:srgbClr val="000000"/>
                </a:solidFill>
                <a:latin typeface="Segoe UI" panose="02020603050405020304" pitchFamily="2"/>
              </a:rPr>
              <a:t>medically necessary services to children and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spc="20">
                <a:solidFill>
                  <a:srgbClr val="000000"/>
                </a:solidFill>
                <a:latin typeface="Segoe UI" panose="02020603050405020304" pitchFamily="2"/>
              </a:rPr>
              <a:t>youth under age 21 enrolled in Medi-Cal. As of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140"/>
              </a:spcAft>
            </a:pPr>
            <a:r>
              <a:rPr lang="en-US" sz="3550" spc="0">
                <a:solidFill>
                  <a:srgbClr val="000000"/>
                </a:solidFill>
                <a:latin typeface="Segoe UI" panose="02020603050405020304" pitchFamily="2"/>
              </a:rPr>
              <a:t>2023, California refers to EPSDT as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501900" y="4544060"/>
            <a:ext cx="9690100" cy="1606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5000"/>
          </a:bodyPr>
          <a:lstStyle/>
          <a:p>
            <a:pPr marL="137160" marR="0" indent="0" algn="l">
              <a:lnSpc>
                <a:spcPts val="7800"/>
              </a:lnSpc>
              <a:spcAft>
                <a:spcPts val="4755"/>
              </a:spcAft>
            </a:pPr>
            <a:r>
              <a:rPr lang="en-US" sz="5900" b="1" spc="140">
                <a:solidFill>
                  <a:srgbClr val="782B8A"/>
                </a:solidFill>
                <a:latin typeface="Segoe UI" panose="02020603050405020304" pitchFamily="2"/>
              </a:rPr>
              <a:t>Medi-Cal for Kids &amp; Teens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134090" y="6431280"/>
            <a:ext cx="177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 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1341100" cy="1194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49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Second Opinions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13411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254500" y="1563370"/>
            <a:ext cx="7046595" cy="4337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672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150" spc="3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150" spc="35">
                <a:solidFill>
                  <a:srgbClr val="000000"/>
                </a:solidFill>
                <a:latin typeface="Segoe UI" panose="02020603050405020304" pitchFamily="2"/>
              </a:rPr>
              <a:t> If a provider requests a service for a child that is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15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  <a:r>
              <a:rPr lang="en-US" sz="2150" spc="15">
                <a:solidFill>
                  <a:srgbClr val="000000"/>
                </a:solidFill>
                <a:latin typeface="Segoe UI" panose="02020603050405020304" pitchFamily="2"/>
              </a:rPr>
              <a:t>by the managed care plan, then the provider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can request a </a:t>
            </a:r>
            <a:r>
              <a:rPr lang="en-US" sz="2150" b="1" spc="0">
                <a:solidFill>
                  <a:srgbClr val="000000"/>
                </a:solidFill>
                <a:latin typeface="Segoe UI" panose="02020603050405020304" pitchFamily="2"/>
              </a:rPr>
              <a:t>second opinion </a:t>
            </a: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from a qualified health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0" marR="0" indent="0" algn="l">
              <a:lnSpc>
                <a:spcPts val="25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150" spc="4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150" spc="40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2150" u="sng" spc="40">
                <a:solidFill>
                  <a:srgbClr val="000000"/>
                </a:solidFill>
                <a:latin typeface="Segoe UI" panose="02020603050405020304" pitchFamily="2"/>
              </a:rPr>
              <a:t>must</a:t>
            </a:r>
            <a:r>
              <a:rPr lang="en-US" sz="2150" spc="40">
                <a:solidFill>
                  <a:srgbClr val="000000"/>
                </a:solidFill>
                <a:latin typeface="Segoe UI" panose="02020603050405020304" pitchFamily="2"/>
              </a:rPr>
              <a:t> permit second opinions </a:t>
            </a:r>
          </a:p>
          <a:p>
            <a:pPr marL="32004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10">
                <a:solidFill>
                  <a:srgbClr val="000000"/>
                </a:solidFill>
                <a:latin typeface="Segoe UI" panose="02020603050405020304" pitchFamily="2"/>
              </a:rPr>
              <a:t>through their </a:t>
            </a:r>
            <a:r>
              <a:rPr lang="en-US" sz="2150" b="1" spc="-5">
                <a:solidFill>
                  <a:srgbClr val="000000"/>
                </a:solidFill>
                <a:latin typeface="Segoe UI" panose="02020603050405020304" pitchFamily="2"/>
              </a:rPr>
              <a:t>Utilization Management Program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20">
                <a:solidFill>
                  <a:srgbClr val="000000"/>
                </a:solidFill>
                <a:latin typeface="Segoe UI" panose="02020603050405020304" pitchFamily="2"/>
              </a:rPr>
              <a:t>that ensures appropriate processes are used to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20">
                <a:solidFill>
                  <a:srgbClr val="000000"/>
                </a:solidFill>
                <a:latin typeface="Segoe UI" panose="02020603050405020304" pitchFamily="2"/>
              </a:rPr>
              <a:t>review and approve the provision of medically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15">
                <a:solidFill>
                  <a:srgbClr val="000000"/>
                </a:solidFill>
                <a:latin typeface="Segoe UI" panose="02020603050405020304" pitchFamily="2"/>
              </a:rPr>
              <a:t>necessary covered services in Medi-Cal Managed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3265"/>
              </a:spcAft>
            </a:pPr>
            <a:r>
              <a:rPr lang="en-US" sz="2150" spc="-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ctr">
              <a:lnSpc>
                <a:spcPts val="2200"/>
              </a:lnSpc>
              <a:spcAft>
                <a:spcPts val="33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5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Occupational Therapy Example 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760200" cy="1371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40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0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School-Based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40410" y="1926590"/>
            <a:ext cx="10735310" cy="45720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2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Medi-Cal-enrolled children and youth under age 21 can receive the following Medi-Cal covered services </a:t>
            </a:r>
          </a:p>
          <a:p>
            <a:pPr marL="32004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from schools: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85545" y="2624455"/>
            <a:ext cx="4231005" cy="45085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7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Nutritional assessments and counseling </a:t>
            </a:r>
          </a:p>
          <a:p>
            <a:pPr marL="2743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treatments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85545" y="3273425"/>
            <a:ext cx="5008245" cy="217932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Vision assessments and screenings </a:t>
            </a:r>
          </a:p>
          <a:p>
            <a:pPr marL="0" marR="0" indent="27432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Physical, respiratory, occupational, and speech-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language therapy </a:t>
            </a:r>
          </a:p>
          <a:p>
            <a:pPr marL="0" marR="0" indent="27432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Audiology assessment, treatments, and hearing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screening tests </a:t>
            </a:r>
          </a:p>
          <a:p>
            <a:pPr marL="0" marR="0" indent="274320" algn="l">
              <a:lnSpc>
                <a:spcPts val="22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Psychology and counseling services and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psychosocial assessments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614160" y="2624455"/>
            <a:ext cx="4062730" cy="282829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Orientation and mobility services </a:t>
            </a:r>
          </a:p>
          <a:p>
            <a:pPr marL="0" marR="0" indent="274320" algn="l">
              <a:lnSpc>
                <a:spcPts val="22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Developmental assessments </a:t>
            </a:r>
          </a:p>
          <a:p>
            <a:pPr marL="0" marR="0" indent="27432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Specialized medical transportation </a:t>
            </a:r>
          </a:p>
          <a:p>
            <a:pPr marL="0" marR="0" indent="27432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Health education and anticipatory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  <a:p>
            <a:pPr marL="0" marR="0" indent="274320" algn="l">
              <a:lnSpc>
                <a:spcPts val="22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School health aide services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(administration of specialized physical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health care services and assistance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with Activities of Daily Living)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040745" y="5452745"/>
            <a:ext cx="279400" cy="1189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2345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32 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15800" cy="1325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168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Out-Of-State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15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33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40410" y="1743075"/>
            <a:ext cx="9964420" cy="2588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DHCS and its managed care plans must cover out-of-state services if the service would be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covered in-state, and: </a:t>
            </a:r>
          </a:p>
          <a:p>
            <a:pPr marL="45720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Service is required because of an emergency; </a:t>
            </a:r>
          </a:p>
          <a:p>
            <a:pPr marL="45720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child is out of state and the child’s health would be endangered if they were required to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travel to their home state; </a:t>
            </a:r>
          </a:p>
          <a:p>
            <a:pPr marL="457200" marR="0" indent="320040" algn="l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 is more readily available in another state; </a:t>
            </a: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457200" marR="0" indent="320040" algn="l">
              <a:lnSpc>
                <a:spcPts val="22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child lives in an area that often utilizes services in another state (i.e., if area borders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another state) 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760200" cy="1115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40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Telehealth Modality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86385" y="1697990"/>
            <a:ext cx="10695305" cy="317881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Medi-Cal covered benefits or services may be provided via telehealth if: </a:t>
            </a:r>
          </a:p>
          <a:p>
            <a:pPr marL="457200" marR="0" indent="320040" algn="l">
              <a:lnSpc>
                <a:spcPts val="2200"/>
              </a:lnSpc>
              <a:spcBef>
                <a:spcPts val="34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treating provider believes the benefits or services are clinically appropriate to deliver via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telehealth; </a:t>
            </a:r>
          </a:p>
          <a:p>
            <a:pPr marL="457200" marR="0" indent="32004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Benefits or services meet procedural definition and components of CPT or HCPCS codes and Medi-</a:t>
            </a:r>
          </a:p>
          <a:p>
            <a:pPr marL="77724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Cal provider manual guidelines;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457200" marR="0" indent="320040" algn="l">
              <a:lnSpc>
                <a:spcPts val="2200"/>
              </a:lnSpc>
              <a:spcBef>
                <a:spcPts val="4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Benefits or services meet all laws regarding confidentiality and a patient’s right to their medical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information </a:t>
            </a:r>
          </a:p>
          <a:p>
            <a:pPr marL="0" marR="0" indent="0" algn="l">
              <a:lnSpc>
                <a:spcPts val="2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2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Benefits or services may be delivered via synchronous video, synchronous audio-only, or asynchronous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store and forward, so long as those services meet the standard of care and billing code requirements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that apply to in-person service. Include the following modifiers when billing for services delivered via </a:t>
            </a:r>
          </a:p>
          <a:p>
            <a:pPr marL="2743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telehealth: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86385" y="5035550"/>
            <a:ext cx="10564495" cy="124333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0" marR="0" indent="32004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Synchronous video: 95 </a:t>
            </a:r>
          </a:p>
          <a:p>
            <a:pPr marL="457200" marR="0" indent="320040" algn="l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Synchronous audio-only: 93 </a:t>
            </a:r>
          </a:p>
          <a:p>
            <a:pPr marL="457200" marR="0" indent="320040" algn="l">
              <a:lnSpc>
                <a:spcPts val="22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Asynchronous store and forward: GQ </a:t>
            </a:r>
          </a:p>
          <a:p>
            <a:pPr marL="0" marR="0" indent="0" algn="l">
              <a:lnSpc>
                <a:spcPts val="21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225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Medi-Cal enrolled children or youth may request or decline delivery of services via telehealth modality 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17805" y="365760"/>
            <a:ext cx="11760200" cy="760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9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Required Services to Support Access (1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241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585450" y="2136775"/>
            <a:ext cx="1277620" cy="3441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Providers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direct families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to the</a:t>
            </a:r>
            <a:r>
              <a:rPr lang="en-US" sz="1600" b="1" spc="-10">
                <a:solidFill>
                  <a:srgbClr val="782B8A"/>
                </a:solidFill>
                <a:latin typeface="Segoe UI" panose="02020603050405020304" pitchFamily="2"/>
              </a:rPr>
              <a:t>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0">
                <a:solidFill>
                  <a:srgbClr val="782B8A"/>
                </a:solidFill>
                <a:latin typeface="Segoe UI" panose="02020603050405020304" pitchFamily="2"/>
              </a:rPr>
              <a:t>Cal Member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0">
                <a:solidFill>
                  <a:srgbClr val="782B8A"/>
                </a:solidFill>
                <a:latin typeface="Segoe UI" panose="02020603050405020304" pitchFamily="2"/>
              </a:rPr>
              <a:t>Help Line at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782B8A"/>
                </a:solidFill>
                <a:latin typeface="Segoe UI" panose="02020603050405020304" pitchFamily="2"/>
              </a:rPr>
              <a:t>1-800-541-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782B8A"/>
                </a:solidFill>
                <a:latin typeface="Segoe UI" panose="02020603050405020304" pitchFamily="2"/>
              </a:rPr>
              <a:t>5555 or their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782B8A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782B8A"/>
                </a:solidFill>
                <a:latin typeface="Segoe UI" panose="02020603050405020304" pitchFamily="2"/>
              </a:rPr>
              <a:t>Managed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0">
                <a:solidFill>
                  <a:srgbClr val="782B8A"/>
                </a:solidFill>
                <a:latin typeface="Segoe UI" panose="02020603050405020304" pitchFamily="2"/>
              </a:rPr>
              <a:t>Care Plan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for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5">
                <a:solidFill>
                  <a:srgbClr val="000000"/>
                </a:solidFill>
                <a:latin typeface="Segoe UI" panose="02020603050405020304" pitchFamily="2"/>
              </a:rPr>
              <a:t>help accessing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and travel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supports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6950" y="1126490"/>
            <a:ext cx="9107170" cy="538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15">
                <a:solidFill>
                  <a:srgbClr val="000000"/>
                </a:solidFill>
                <a:latin typeface="Segoe UI" panose="02020603050405020304" pitchFamily="2"/>
              </a:rPr>
              <a:t>Necessary Transportation To and From Appointments </a:t>
            </a:r>
          </a:p>
          <a:p>
            <a:pPr marL="0" marR="0" indent="0" algn="l">
              <a:lnSpc>
                <a:spcPts val="18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3950" spc="30">
                <a:solidFill>
                  <a:srgbClr val="782B8A"/>
                </a:solidFill>
                <a:latin typeface="Verdana" panose="02020603050405020304" pitchFamily="2"/>
              </a:rPr>
              <a:t>'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Providers must offer and assist with arranging non-emergency medical transportation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(NEMT) and non-medical transportation (NMT) so children/youth under age 21 can receive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Medi-Cal for Kids &amp; Teens services </a:t>
            </a:r>
          </a:p>
          <a:p>
            <a:pPr marL="457200" marR="0" indent="3200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NEMT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is transportation by ambulance, wheelchair van, or litter van for children whose </a:t>
            </a:r>
          </a:p>
          <a:p>
            <a:pPr marL="7772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medical and physical condition does not allow them to travel by public or private </a:t>
            </a:r>
          </a:p>
          <a:p>
            <a:pPr marL="7772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spc="25">
                <a:solidFill>
                  <a:srgbClr val="782B8A"/>
                </a:solidFill>
                <a:latin typeface="Verdana" panose="02020603050405020304" pitchFamily="2"/>
              </a:rPr>
              <a:t>-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Providers must submit a Physician Certification Statement (PCS) form to the </a:t>
            </a:r>
          </a:p>
          <a:p>
            <a:pPr marL="12344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managed care plan for NEMT prior authorization </a:t>
            </a:r>
          </a:p>
          <a:p>
            <a:pPr marL="457200" marR="0" indent="3200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NMT </a:t>
            </a:r>
            <a:r>
              <a:rPr lang="en-US" sz="1650" spc="5">
                <a:solidFill>
                  <a:srgbClr val="000000"/>
                </a:solidFill>
                <a:latin typeface="Segoe UI" panose="02020603050405020304" pitchFamily="2"/>
              </a:rPr>
              <a:t>is private or public transportation; families or the child/youth will need to attest to </a:t>
            </a:r>
          </a:p>
          <a:p>
            <a:pPr marL="0" marR="0" indent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their provider verbally or in writing that they have an unmet transportation need and all </a:t>
            </a:r>
          </a:p>
          <a:p>
            <a:pPr marL="7772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other currently available resources have been reasonably exhausted </a:t>
            </a:r>
          </a:p>
          <a:p>
            <a:pPr marL="9144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spc="25">
                <a:solidFill>
                  <a:srgbClr val="782B8A"/>
                </a:solidFill>
                <a:latin typeface="Verdana" panose="02020603050405020304" pitchFamily="2"/>
              </a:rPr>
              <a:t>-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Providers need to confirm with the managed care plan if prior authorizations are </a:t>
            </a:r>
          </a:p>
          <a:p>
            <a:pPr marL="12344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required for NMT services, as it is up to the managed care plan to determine </a:t>
            </a:r>
          </a:p>
          <a:p>
            <a:pPr marL="457200" marR="0" indent="3200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Families or the child/youth may request or refuse transportation assistance at any time </a:t>
            </a:r>
          </a:p>
          <a:p>
            <a:pPr marL="0" marR="0" indent="0" algn="l">
              <a:lnSpc>
                <a:spcPts val="23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Related Travel Expenses </a:t>
            </a:r>
          </a:p>
          <a:p>
            <a:pPr marL="0" marR="0" indent="0" algn="l">
              <a:lnSpc>
                <a:spcPts val="18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3950" spc="30">
                <a:solidFill>
                  <a:srgbClr val="782B8A"/>
                </a:solidFill>
                <a:latin typeface="Verdana" panose="02020603050405020304" pitchFamily="2"/>
              </a:rPr>
              <a:t>'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California’s managed care plans must cover related travel expenses for medically necessary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services at the child/youth’s request, including the cost of meals and lodging for a child and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parent, caretaker, relative, friend, or attendant for the purpose of obtaining needed medical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31520" y="365760"/>
            <a:ext cx="11430000" cy="731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5100"/>
              </a:lnSpc>
              <a:spcAft>
                <a:spcPts val="695"/>
              </a:spcAft>
            </a:pPr>
            <a:r>
              <a:rPr lang="en-US" sz="3950" b="1" u="sng" spc="130">
                <a:solidFill>
                  <a:srgbClr val="13305A"/>
                </a:solidFill>
                <a:latin typeface="Segoe UI" panose="02020603050405020304" pitchFamily="2"/>
              </a:rPr>
              <a:t>Required Services to Support Access (2 of 2)</a:t>
            </a:r>
            <a:r>
              <a:rPr lang="en-US" sz="3950" b="1" u="sng" spc="13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1520" y="1097280"/>
            <a:ext cx="11430000" cy="4544695"/>
          </a:xfrm>
          <a:prstGeom prst="rect">
            <a:avLst/>
          </a:prstGeom>
          <a:solidFill>
            <a:srgbClr val="F1F1F1"/>
          </a:solidFill>
          <a:ln w="18415" cmpd="sng">
            <a:solidFill>
              <a:srgbClr val="782B8A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Language Assistance </a:t>
            </a:r>
          </a:p>
          <a:p>
            <a:pPr marL="45720" marR="0" indent="0" algn="l">
              <a:lnSpc>
                <a:spcPts val="1900"/>
              </a:lnSpc>
              <a:spcBef>
                <a:spcPts val="745"/>
              </a:spcBef>
              <a:spcAft>
                <a:spcPts val="0"/>
              </a:spcAft>
            </a:pPr>
            <a:r>
              <a:rPr lang="en-US" sz="220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oral interpretation 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for any non-English speaking family or child/youth, free of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charge, at all medical encounters (such as an outpatient visit) and certain non-medical encounters (such as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scheduling appointments) </a:t>
            </a:r>
          </a:p>
          <a:p>
            <a:pPr marL="45720" marR="0" indent="0" algn="l">
              <a:lnSpc>
                <a:spcPts val="20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20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Sign language interpreter services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must also be provided during all medical and certain non-medical encounters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Managed care plans must 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translate the member handbook and provider directory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into prevalent non-English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languages when at least 3,000 or 5% of the managed care plan’s members speak a non-English language,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whichever is lower </a:t>
            </a:r>
          </a:p>
          <a:p>
            <a:pPr marL="54864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The provider directory must include 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cultural and linguistic capabilities of each provider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, including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languages (including ASL) offered by the provider or a skilled medical interpreter at the provider’s office, or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access to language line interpreters </a:t>
            </a:r>
          </a:p>
          <a:p>
            <a:pPr marL="54864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5">
                <a:solidFill>
                  <a:srgbClr val="000000"/>
                </a:solidFill>
                <a:latin typeface="Segoe UI" panose="02020603050405020304" pitchFamily="2"/>
              </a:rPr>
              <a:t>Families, children and youth, and providers can call the </a:t>
            </a:r>
            <a:r>
              <a:rPr lang="en-US" sz="1650" b="1" spc="-10">
                <a:solidFill>
                  <a:srgbClr val="000000"/>
                </a:solidFill>
                <a:latin typeface="Segoe UI" panose="02020603050405020304" pitchFamily="2"/>
              </a:rPr>
              <a:t>Office of Civil Rights at (916)-440-7370, 711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(California State Relay) or the Medi-Cal Member Help Line at 1-800-541-5555 </a:t>
            </a:r>
            <a:r>
              <a:rPr lang="en-US" sz="1700" spc="5">
                <a:solidFill>
                  <a:srgbClr val="000000"/>
                </a:solidFill>
                <a:latin typeface="Segoe UI" panose="02020603050405020304" pitchFamily="2"/>
              </a:rPr>
              <a:t>for assistance accessing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language services </a:t>
            </a:r>
          </a:p>
          <a:p>
            <a:pPr marL="45720" marR="0" indent="0" algn="l">
              <a:lnSpc>
                <a:spcPts val="19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20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10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alternative formats of the member handbook; provider directory; and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dental, termination, and appeal notices 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such as braille, audio format, large print (no less than 20-point Arial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125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font), and accessible electronic format (e.g., data CD)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31520" y="5641975"/>
            <a:ext cx="11076305" cy="1012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>
            <a:normAutofit fontScale="95000"/>
          </a:bodyPr>
          <a:lstStyle/>
          <a:p>
            <a:pPr marL="4572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25">
                <a:solidFill>
                  <a:srgbClr val="000000"/>
                </a:solidFill>
                <a:latin typeface="Segoe UI" panose="02020603050405020304" pitchFamily="2"/>
              </a:rPr>
              <a:t>Appointment Scheduling Assistance </a:t>
            </a:r>
          </a:p>
          <a:p>
            <a:pPr marL="45720" marR="0" indent="0" algn="l">
              <a:lnSpc>
                <a:spcPts val="2000"/>
              </a:lnSpc>
              <a:spcBef>
                <a:spcPts val="740"/>
              </a:spcBef>
              <a:spcAft>
                <a:spcPts val="0"/>
              </a:spcAft>
            </a:pPr>
            <a:r>
              <a:rPr lang="en-US" sz="2200" spc="-3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Providers must offer and provide, as requested, assistance with scheduling appointments for Medi-Cal for Kids &amp; </a:t>
            </a:r>
          </a:p>
          <a:p>
            <a:pPr marL="365760" marR="0" indent="0" algn="l">
              <a:lnSpc>
                <a:spcPts val="2000"/>
              </a:lnSpc>
              <a:spcBef>
                <a:spcPts val="195"/>
              </a:spcBef>
              <a:spcAft>
                <a:spcPts val="380"/>
              </a:spcAft>
              <a:tabLst>
                <a:tab pos="11109960" algn="r"/>
              </a:tabLst>
            </a:pPr>
            <a:r>
              <a:rPr lang="en-US" sz="1650" u="sng" spc="0">
                <a:solidFill>
                  <a:srgbClr val="000000"/>
                </a:solidFill>
                <a:latin typeface="Segoe UI" panose="02020603050405020304" pitchFamily="2"/>
              </a:rPr>
              <a:t>Teens serv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ices</a:t>
            </a:r>
            <a:r>
              <a:rPr lang="en-US" sz="100" u="sng" spc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u="sng" spc="0">
                <a:solidFill>
                  <a:srgbClr val="888888"/>
                </a:solidFill>
                <a:latin typeface="Segoe UI" panose="02020603050405020304" pitchFamily="2"/>
              </a:rPr>
              <a:t>36  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8740" rIns="0" bIns="0" anchor="t"/>
          <a:lstStyle/>
          <a:p>
            <a:pPr marL="0" marR="0" indent="0" algn="ctr">
              <a:lnSpc>
                <a:spcPts val="1900"/>
              </a:lnSpc>
              <a:spcAft>
                <a:spcPts val="320"/>
              </a:spcAft>
            </a:pPr>
            <a:r>
              <a:rPr lang="en-US" sz="1800" b="1" spc="-4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07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Informing Families of 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572895"/>
            <a:ext cx="12192000" cy="107251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94945" rIns="0" bIns="0" anchor="t"/>
          <a:lstStyle/>
          <a:p>
            <a:pPr marL="1371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Providers play an important role in communicating about Medi-Cal for Kids &amp; Teens to children and families. A </a:t>
            </a:r>
          </a:p>
          <a:p>
            <a:pPr marL="411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combination of face-to-face, oral, and written communication is recommended. Providers must inform all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106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Medi-Cal eligible families of the services available to them under Medi-Cal for Kids &amp; Teens, including: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025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387985" rIns="0" bIns="0" anchor="t"/>
          <a:lstStyle/>
          <a:p>
            <a:pPr marL="274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Benefits of preventive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334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health and dental care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53410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Tips and information for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choosing a health or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235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dental care provider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233795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4097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Nature and scope of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and dental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95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314180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Appointment scheduling </a:t>
            </a:r>
          </a:p>
          <a:p>
            <a:pPr marL="411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and transportation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235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assistance availability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7945" y="417893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4097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Need for prompt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diagnosis of suspected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defects, illnesses, diseases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95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or other conditions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150235" y="4178935"/>
            <a:ext cx="2743200" cy="13773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8130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Availability of treatment </a:t>
            </a:r>
          </a:p>
          <a:p>
            <a:pPr marL="1371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problems diagnosed </a:t>
            </a:r>
          </a:p>
          <a:p>
            <a:pPr marL="548640" marR="0" indent="0" algn="l">
              <a:lnSpc>
                <a:spcPts val="2100"/>
              </a:lnSpc>
              <a:spcBef>
                <a:spcPts val="0"/>
              </a:spcBef>
              <a:spcAft>
                <a:spcPts val="237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during screening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232525" y="4178935"/>
            <a:ext cx="2743200" cy="13773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8130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Referrals to other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for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375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services not offered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314815" y="4178935"/>
            <a:ext cx="2743200" cy="13773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5938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Ability to ask for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receive services, even if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the services were initially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9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98120" y="5932170"/>
            <a:ext cx="11741150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DHCS and its managed care plans must identify children that are underutilizing Medi-Cal for Kids &amp; Teens screenings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and preventive services and ensure outreach to these children 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DEDD9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67A85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82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B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B"/>
                </a:solidFill>
                <a:latin typeface="Segoe UI" panose="02020603050405020304" pitchFamily="2"/>
              </a:rPr>
              <a:t>Enrollee Brochures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47800"/>
            <a:ext cx="12192000" cy="102108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45720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DHCS has developed brochures for children and families enrolled in Medi-Cal to increase knowledge and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awareness of Medi-Cal for Kids &amp; Teens. There are two brochures: (1) children ages 11 and under and (2)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73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children and youth ages 12 through 20).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E9099"/>
                </a:solidFill>
                <a:latin typeface="Segoe UI" panose="02020603050405020304" pitchFamily="2"/>
              </a:rPr>
              <a:t>38 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3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8F8FB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F7E7D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Your Medi-Cal Rights Letter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7650"/>
            <a:ext cx="12192000" cy="95123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DHCS has developed a letter for children and families enrolled in Medi-Cal outlining their rights in accessing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55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Medi-Cal for Kids &amp; Teens, as well as what to do when care is denied, delayed, reduced, or stopped.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0800"/>
            <a:ext cx="12192000" cy="1235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ctr">
              <a:lnSpc>
                <a:spcPts val="47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Millions of Children in Medi-Cal Are Not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Receiving Preventive Health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286510"/>
            <a:ext cx="12192000" cy="111252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In 2019, the California State Auditor released a report highlighting the low rates of children’s preventive health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services in Medi-Cal. A follow-up audit in 2022 underscored that millions of Medi-Cal-enrolled children are still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not receiving preventive services. In response, the Department of Health Care Services (DHCS) committed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developing a standardized provider training on Medi-Cal for Kids &amp; Teens.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24510" y="4621530"/>
            <a:ext cx="1054608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Since the COVID-19 pandemic, California’s preventive services utilization has continued to decline: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27050" y="5215890"/>
            <a:ext cx="3566160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5">
                <a:solidFill>
                  <a:srgbClr val="000000"/>
                </a:solidFill>
                <a:latin typeface="Segoe UI" panose="02020603050405020304" pitchFamily="2"/>
              </a:rPr>
              <a:t>1 in 2 children ages 12 – 21 received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20">
                <a:solidFill>
                  <a:srgbClr val="000000"/>
                </a:solidFill>
                <a:latin typeface="Segoe UI" panose="02020603050405020304" pitchFamily="2"/>
              </a:rPr>
              <a:t>at least one annual well-care visit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38200" y="3109595"/>
            <a:ext cx="445643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2.4 million children enrolled in Medi-Cal </a:t>
            </a:r>
          </a:p>
          <a:p>
            <a:pPr marL="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did not receive required preventive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services – roughly half of all children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under age 21 in Medi-Cal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51230" y="2579370"/>
            <a:ext cx="412051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The 2019 California State Audit found: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502150" y="5222240"/>
            <a:ext cx="3502025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20">
                <a:solidFill>
                  <a:srgbClr val="000000"/>
                </a:solidFill>
                <a:latin typeface="Segoe UI" panose="02020603050405020304" pitchFamily="2"/>
              </a:rPr>
              <a:t>22% of children under the age of 3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received a developmental screening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48400" y="3100705"/>
            <a:ext cx="489839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Pre-pandemic, California ranked 40th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nationwide for utilization of children’s </a:t>
            </a:r>
          </a:p>
          <a:p>
            <a:pPr marL="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preventive services, or 10 percentage points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below the national average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281670" y="5227955"/>
            <a:ext cx="3446780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Less than half of children at age 13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were fully immunized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179810" y="6431280"/>
            <a:ext cx="825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 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400"/>
              </a:lnSpc>
              <a:spcAft>
                <a:spcPts val="34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39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50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305A"/>
                </a:solidFill>
                <a:latin typeface="Segoe UI" panose="02020603050405020304" pitchFamily="2"/>
              </a:rPr>
              <a:t>Test Your Learning </a:t>
            </a:r>
          </a:p>
          <a:p>
            <a:pPr marL="685800" marR="0" indent="0" algn="l">
              <a:lnSpc>
                <a:spcPts val="2400"/>
              </a:lnSpc>
              <a:spcBef>
                <a:spcPts val="2415"/>
              </a:spcBef>
              <a:spcAft>
                <a:spcPts val="0"/>
              </a:spcAft>
            </a:pPr>
            <a:r>
              <a:rPr lang="en-US" sz="22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Can maternal depression screenings be provided during an infant’s well-child visit? </a:t>
            </a:r>
          </a:p>
          <a:p>
            <a:pPr marL="685800" marR="0" indent="0" algn="l">
              <a:lnSpc>
                <a:spcPts val="2400"/>
              </a:lnSpc>
              <a:spcBef>
                <a:spcPts val="437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Can providers support children and families in obtaining transportation to a medical appointment? </a:t>
            </a:r>
          </a:p>
          <a:p>
            <a:pPr marL="1005840" marR="960120" indent="0" algn="l">
              <a:lnSpc>
                <a:spcPts val="2400"/>
              </a:lnSpc>
              <a:spcBef>
                <a:spcPts val="426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A child with a developmental disability needs additional screenings outside of the Medi-Cal for Kids &amp; Teens Periodicity Schedule. Are these additional screenings covered by Medi-Cal? </a:t>
            </a:r>
          </a:p>
          <a:p>
            <a:pPr marL="685800" marR="0" indent="0" algn="l">
              <a:lnSpc>
                <a:spcPts val="2400"/>
              </a:lnSpc>
              <a:spcBef>
                <a:spcPts val="450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If a child breaks their glasses, can they get a new pair? </a:t>
            </a:r>
          </a:p>
          <a:p>
            <a:pPr marL="1005840" marR="685800" indent="0" algn="l">
              <a:lnSpc>
                <a:spcPts val="2400"/>
              </a:lnSpc>
              <a:spcBef>
                <a:spcPts val="424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If a child needs 10 hours of home health services but their Medi-Cal managed care plan only approved 8 hours, how can the provider get the decision reviewed? </a:t>
            </a:r>
          </a:p>
          <a:p>
            <a:pPr marL="685800" marR="0" indent="0" algn="l">
              <a:lnSpc>
                <a:spcPts val="2400"/>
              </a:lnSpc>
              <a:spcBef>
                <a:spcPts val="5280"/>
              </a:spcBef>
              <a:spcAft>
                <a:spcPts val="815"/>
              </a:spcAft>
              <a:tabLst>
                <a:tab pos="11109960" algn="l"/>
              </a:tabLs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What age does Medi-Cal for Kids &amp; Teens apply to – up to age 18 or 21? </a:t>
            </a: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40 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89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2971800" marR="0" indent="0" algn="l">
              <a:lnSpc>
                <a:spcPts val="52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200"/>
              </a:lnSpc>
              <a:spcBef>
                <a:spcPts val="0"/>
              </a:spcBef>
              <a:spcAft>
                <a:spcPts val="4270"/>
              </a:spcAft>
            </a:pPr>
            <a:r>
              <a:rPr lang="en-US" sz="4300" b="1" spc="0">
                <a:solidFill>
                  <a:srgbClr val="13305A"/>
                </a:solidFill>
                <a:latin typeface="Segoe UI" panose="02020603050405020304" pitchFamily="2"/>
              </a:rPr>
              <a:t>Training Modules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536190" y="3999865"/>
            <a:ext cx="7589520" cy="1129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350" b="1" spc="0">
                <a:solidFill>
                  <a:srgbClr val="782B8A"/>
                </a:solidFill>
                <a:latin typeface="Segoe UI" panose="02020603050405020304" pitchFamily="2"/>
              </a:rPr>
              <a:t>Module 2: Deep Dive into Behavioral Health Services, </a:t>
            </a:r>
          </a:p>
          <a:p>
            <a:pPr marL="0" marR="0" indent="0" algn="ctr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15">
                <a:solidFill>
                  <a:srgbClr val="782B8A"/>
                </a:solidFill>
                <a:latin typeface="Segoe UI" panose="02020603050405020304" pitchFamily="2"/>
              </a:rPr>
              <a:t>California Children’s Services Program, and Skilled </a:t>
            </a:r>
          </a:p>
          <a:p>
            <a:pPr marL="0" marR="0" indent="0" algn="ctr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0">
                <a:solidFill>
                  <a:srgbClr val="782B8A"/>
                </a:solidFill>
                <a:latin typeface="Segoe UI" panose="02020603050405020304" pitchFamily="2"/>
              </a:rPr>
              <a:t>Nursing Services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1855" y="6431280"/>
            <a:ext cx="2286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41 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12775" y="365760"/>
            <a:ext cx="11579225" cy="57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60">
                <a:solidFill>
                  <a:srgbClr val="1330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12775" y="2133600"/>
            <a:ext cx="11024235" cy="4069080"/>
          </a:xfrm>
          <a:prstGeom prst="rect">
            <a:avLst/>
          </a:prstGeom>
          <a:noFill/>
          <a:ln w="8890" cmpd="sng">
            <a:solidFill>
              <a:srgbClr val="782B8A"/>
            </a:solidFill>
            <a:prstDash val="solid"/>
          </a:ln>
        </p:spPr>
        <p:txBody>
          <a:bodyPr vert="horz" lIns="0" tIns="104140" rIns="0" bIns="0" anchor="t"/>
          <a:lstStyle/>
          <a:p>
            <a:pPr marL="4572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85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What are Medi-Cal for Kids &amp; Teens covered mental health services and SUD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45720" marR="0" indent="0" algn="l">
              <a:lnSpc>
                <a:spcPts val="2600"/>
              </a:lnSpc>
              <a:spcBef>
                <a:spcPts val="1850"/>
              </a:spcBef>
              <a:spcAft>
                <a:spcPts val="0"/>
              </a:spcAft>
            </a:pPr>
            <a:r>
              <a:rPr lang="en-US" sz="385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How non-specialty mental health and specialty mental health differ from each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other in Medi-Cal </a:t>
            </a:r>
          </a:p>
          <a:p>
            <a:pPr marL="45720" marR="0" indent="0" algn="l">
              <a:lnSpc>
                <a:spcPts val="2600"/>
              </a:lnSpc>
              <a:spcBef>
                <a:spcPts val="1830"/>
              </a:spcBef>
              <a:spcAft>
                <a:spcPts val="0"/>
              </a:spcAft>
            </a:pPr>
            <a:r>
              <a:rPr lang="en-US" sz="385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Which children are eligible for California Children’s Services (CCS) or CCS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Whole Child Model (WCM) and why </a:t>
            </a:r>
          </a:p>
          <a:p>
            <a:pPr marL="45720" marR="0" indent="0" algn="l">
              <a:lnSpc>
                <a:spcPts val="2600"/>
              </a:lnSpc>
              <a:spcBef>
                <a:spcPts val="1850"/>
              </a:spcBef>
              <a:spcAft>
                <a:spcPts val="0"/>
              </a:spcAft>
            </a:pPr>
            <a:r>
              <a:rPr lang="en-US" sz="3850" spc="5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How children can qualify for Medi-Cal for Kids &amp; Teens covered skilled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3985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nursing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12775" y="6431280"/>
            <a:ext cx="11579225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42416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42 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584450" y="27940"/>
            <a:ext cx="905510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20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89630" y="365760"/>
            <a:ext cx="5443220" cy="6254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305A"/>
                </a:solidFill>
                <a:latin typeface="Segoe UI" panose="02020603050405020304" pitchFamily="2"/>
              </a:rPr>
              <a:t>Mental Health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2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mental health services for children and youth under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age 21 enrolled in Medi-Cal. There are two different systems that the State leverages to deliver mental health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services depending on the child and youth’s level of need, including: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562600" y="2149475"/>
            <a:ext cx="5675630" cy="2660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8872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20">
                <a:solidFill>
                  <a:srgbClr val="000000"/>
                </a:solidFill>
                <a:latin typeface="Segoe UI" panose="02020603050405020304" pitchFamily="2"/>
              </a:rPr>
              <a:t>Specialty Mental Health Services </a:t>
            </a:r>
          </a:p>
          <a:p>
            <a:pPr marL="269748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5">
                <a:solidFill>
                  <a:srgbClr val="000000"/>
                </a:solidFill>
                <a:latin typeface="Segoe UI" panose="02020603050405020304" pitchFamily="2"/>
              </a:rPr>
              <a:t>(SMHS) </a:t>
            </a:r>
          </a:p>
          <a:p>
            <a:pPr marL="0" marR="0" indent="0" algn="l">
              <a:lnSpc>
                <a:spcPts val="19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2950" spc="5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County mental health plans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providing medically necessary SMHS for children and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youth under the age of 21 </a:t>
            </a:r>
          </a:p>
          <a:p>
            <a:pPr marL="45720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If a child/youth meets the criteria for SMHS, then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they should be receiving any NSMHS from the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mental health plan, except in cases where the No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Wrong Door policy applies (see slide 45))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62600" y="4976495"/>
            <a:ext cx="5486400" cy="564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8280" rIns="0" bIns="0" anchor="t"/>
          <a:lstStyle/>
          <a:p>
            <a:pPr marL="0" marR="0" indent="0" algn="l">
              <a:lnSpc>
                <a:spcPts val="2200"/>
              </a:lnSpc>
              <a:spcAft>
                <a:spcPts val="575"/>
              </a:spcAft>
            </a:pPr>
            <a:r>
              <a:rPr lang="en-US" sz="2950" spc="16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SMHS are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“carved out”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of Medi-Cal Managed Care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5030" y="6431280"/>
            <a:ext cx="28130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43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831975" y="5700395"/>
            <a:ext cx="9351010" cy="568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Children and youth under age 21 do </a:t>
            </a:r>
            <a:r>
              <a:rPr lang="en-US" sz="1750" b="1" spc="-25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require a diagnosis in order to receive mental health </a:t>
            </a:r>
          </a:p>
          <a:p>
            <a:pPr marL="4251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services.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0710" y="2937510"/>
            <a:ext cx="4038600" cy="1268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10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950" spc="21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are responsible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for providing medically necessary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NSMHS for children and youth under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the age of 21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00710" y="4303395"/>
            <a:ext cx="3962400" cy="719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447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950" spc="16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NSMHS are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“carved in”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Medi-Cal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667510" y="2142490"/>
            <a:ext cx="2983865" cy="641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000000"/>
                </a:solidFill>
                <a:latin typeface="Segoe UI" panose="02020603050405020304" pitchFamily="2"/>
              </a:rPr>
              <a:t>Non-Specialty Mental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-10">
                <a:solidFill>
                  <a:srgbClr val="000000"/>
                </a:solidFill>
                <a:latin typeface="Segoe UI" panose="02020603050405020304" pitchFamily="2"/>
              </a:rPr>
              <a:t>Health Services (NSMHS) 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37490" y="365760"/>
            <a:ext cx="11954510" cy="1252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Mental Health Services Screening and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860"/>
              </a:spcAft>
            </a:pPr>
            <a:r>
              <a:rPr lang="en-US" sz="3950" b="1" spc="-15">
                <a:solidFill>
                  <a:srgbClr val="13305A"/>
                </a:solidFill>
                <a:latin typeface="Segoe UI" panose="02020603050405020304" pitchFamily="2"/>
              </a:rPr>
              <a:t>Transition Tools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0" y="1790700"/>
            <a:ext cx="10430510" cy="1382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550" spc="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 Providers are required to use the</a:t>
            </a:r>
            <a:r>
              <a:rPr lang="en-US" sz="2150" b="1" u="sng" spc="0">
                <a:solidFill>
                  <a:srgbClr val="0000FF"/>
                </a:solidFill>
                <a:latin typeface="Segoe UI" panose="02020603050405020304" pitchFamily="2"/>
              </a:rPr>
              <a:t>Youth Screening Tool for Medi-Cal Mental</a:t>
            </a:r>
            <a:r>
              <a:rPr lang="en-US" sz="100" b="1" spc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u="sng" spc="-15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10">
                <a:solidFill>
                  <a:srgbClr val="000000"/>
                </a:solidFill>
                <a:latin typeface="Segoe UI" panose="02020603050405020304" pitchFamily="2"/>
              </a:rPr>
              <a:t> for children and youth under age 21 who are not currently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receiving mental health services and who contact the Medi-Cal managed care plan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or county mental health plan seeking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19200" y="3467100"/>
            <a:ext cx="10415270" cy="766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550" spc="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 Providers are required to use the</a:t>
            </a:r>
            <a:r>
              <a:rPr lang="en-US" sz="2150" b="1" u="sng" spc="0">
                <a:solidFill>
                  <a:srgbClr val="0000FF"/>
                </a:solidFill>
                <a:latin typeface="Segoe UI" panose="02020603050405020304" pitchFamily="2"/>
              </a:rPr>
              <a:t>Transition of Care Tool for Medi-Cal Mental</a:t>
            </a:r>
            <a:r>
              <a:rPr lang="en-US" sz="100" b="1" spc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r">
              <a:lnSpc>
                <a:spcPts val="27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2150" b="1" u="sng" spc="-15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10">
                <a:solidFill>
                  <a:srgbClr val="000000"/>
                </a:solidFill>
                <a:latin typeface="Segoe UI" panose="02020603050405020304" pitchFamily="2"/>
              </a:rPr>
              <a:t> to ensure enrollees who are receiving mental health services from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19200" y="5146675"/>
            <a:ext cx="10503535" cy="1043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550" spc="-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Both county mental health plan and managed care plan providers will leverage this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tool statewide to better identify appropriate behavioral health delivery systems and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20">
                <a:solidFill>
                  <a:srgbClr val="000000"/>
                </a:solidFill>
                <a:latin typeface="Segoe UI" panose="02020603050405020304" pitchFamily="2"/>
              </a:rPr>
              <a:t>services that are child and family-centered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496695" y="4233545"/>
            <a:ext cx="10204450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one delivery system receive timely transition of care referrals or services referrals to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20">
                <a:solidFill>
                  <a:srgbClr val="000000"/>
                </a:solidFill>
                <a:latin typeface="Segoe UI" panose="02020603050405020304" pitchFamily="2"/>
              </a:rPr>
              <a:t>their managed care plan or county mental health plan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094720" y="6431280"/>
            <a:ext cx="16446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50">
                <a:solidFill>
                  <a:srgbClr val="888888"/>
                </a:solidFill>
                <a:latin typeface="Segoe UI" panose="02020603050405020304" pitchFamily="2"/>
              </a:rPr>
              <a:t>44 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3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No Wrong Door Policy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6135"/>
          </a:xfrm>
          <a:prstGeom prst="rect">
            <a:avLst/>
          </a:prstGeom>
          <a:solidFill>
            <a:srgbClr val="772B8A"/>
          </a:solidFill>
          <a:ln w="0" cmpd="sng">
            <a:noFill/>
            <a:prstDash val="solid"/>
          </a:ln>
        </p:spPr>
        <p:txBody>
          <a:bodyPr vert="horz" lIns="0" tIns="14414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DHCS implemented a “No Wrong Door” policy in July 2022 to ensure enrollees receive mental health services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05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without delay regardless of where they initially seek care.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1630" y="2301240"/>
            <a:ext cx="987234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FFFFFF"/>
                </a:solidFill>
                <a:latin typeface="Segoe UI" panose="02020603050405020304" pitchFamily="2"/>
              </a:rPr>
              <a:t>Clinically appropriate NSMHS and SMHS are covered and reimbursable even when: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66090" y="2981325"/>
            <a:ext cx="10427335" cy="744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Services are provided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prior to determination of a diagnosis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, during the assessment </a:t>
            </a:r>
          </a:p>
          <a:p>
            <a:pPr marL="0" marR="0" indent="0" algn="r">
              <a:lnSpc>
                <a:spcPts val="2500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period, or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prior to determination of whether NSMHS or SMHS access criteria are met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6090" y="3898900"/>
            <a:ext cx="9702165" cy="2239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Services are not included in an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individual treatment plan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  <a:r>
              <a:rPr lang="en-US" sz="1950" i="1" spc="0">
                <a:solidFill>
                  <a:srgbClr val="000000"/>
                </a:solidFill>
                <a:latin typeface="Segoe UI" panose="02020603050405020304" pitchFamily="2"/>
              </a:rPr>
              <a:t>(currently only applies to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spc="20">
                <a:solidFill>
                  <a:srgbClr val="000000"/>
                </a:solidFill>
                <a:latin typeface="Segoe UI" panose="02020603050405020304" pitchFamily="2"/>
              </a:rPr>
              <a:t>NSMHS; guidance forthcoming for SMHS) </a:t>
            </a:r>
          </a:p>
          <a:p>
            <a:pPr marL="0" marR="0" indent="0" algn="l">
              <a:lnSpc>
                <a:spcPts val="2600"/>
              </a:lnSpc>
              <a:spcBef>
                <a:spcPts val="2215"/>
              </a:spcBef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10">
                <a:solidFill>
                  <a:srgbClr val="000000"/>
                </a:solidFill>
                <a:latin typeface="Segoe UI" panose="02020603050405020304" pitchFamily="2"/>
              </a:rPr>
              <a:t> The child has a </a:t>
            </a:r>
            <a:r>
              <a:rPr lang="en-US" sz="2000" b="1" spc="10">
                <a:solidFill>
                  <a:srgbClr val="000000"/>
                </a:solidFill>
                <a:latin typeface="Segoe UI" panose="02020603050405020304" pitchFamily="2"/>
              </a:rPr>
              <a:t>co-occurring mental health condition and SUD</a:t>
            </a:r>
            <a:r>
              <a:rPr lang="en-US" sz="1950" spc="10">
                <a:solidFill>
                  <a:srgbClr val="000000"/>
                </a:solidFill>
                <a:latin typeface="Segoe UI" panose="02020603050405020304" pitchFamily="2"/>
              </a:rPr>
              <a:t>; or </a:t>
            </a:r>
          </a:p>
          <a:p>
            <a:pPr marL="0" marR="0" indent="0" algn="l">
              <a:lnSpc>
                <a:spcPts val="2500"/>
              </a:lnSpc>
              <a:spcBef>
                <a:spcPts val="2215"/>
              </a:spcBef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NSMHS and SMHS services can be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provided concurrently,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if those services are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coordinated and not duplicated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097895" y="6431280"/>
            <a:ext cx="15811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5">
                <a:solidFill>
                  <a:srgbClr val="888888"/>
                </a:solidFill>
                <a:latin typeface="Segoe UI" panose="02020603050405020304" pitchFamily="2"/>
              </a:rPr>
              <a:t>45 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15">
                <a:solidFill>
                  <a:srgbClr val="13305A"/>
                </a:solidFill>
                <a:latin typeface="Segoe UI" panose="02020603050405020304" pitchFamily="2"/>
              </a:rPr>
              <a:t>Non-Specialty Mental Health Services (NSMHS)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115506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8572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NSMHS (formerly known as Mild to Moderate services) include a variety of behavioral interventions that promote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functioning of children and youth and prevent or minimize the adverse effects of behaviors that interfere with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learning and social interaction. Managed care plans must provide or arrange all medically necessary NSMHS for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9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children and youth under age 21 regardless of their level of distress or impairment, or the presence of a diagnosis.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135" y="2193925"/>
            <a:ext cx="10096500" cy="4498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00" spc="9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00" b="1" spc="90">
                <a:solidFill>
                  <a:srgbClr val="000000"/>
                </a:solidFill>
                <a:latin typeface="Segoe UI" panose="02020603050405020304" pitchFamily="2"/>
              </a:rPr>
              <a:t> NSMHS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Mental health evaluation and treatment, including individual, group and family psychotherapy </a:t>
            </a:r>
          </a:p>
          <a:p>
            <a:pPr marL="45720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Dyadic services for children and their caregiver(s) </a:t>
            </a:r>
          </a:p>
          <a:p>
            <a:pPr marL="457200" marR="0" indent="274320" algn="l">
              <a:lnSpc>
                <a:spcPts val="20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Psychological and neuropsychological testing, when clinically indicated to evaluate a mental health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condition </a:t>
            </a:r>
          </a:p>
          <a:p>
            <a:pPr marL="457200" marR="0" indent="274320" algn="l">
              <a:lnSpc>
                <a:spcPts val="20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Outpatient services for purposes of monitoring drug therapy </a:t>
            </a:r>
          </a:p>
          <a:p>
            <a:pPr marL="457200" marR="0" indent="274320" algn="l">
              <a:lnSpc>
                <a:spcPts val="20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Psychiatric consultation </a:t>
            </a:r>
          </a:p>
          <a:p>
            <a:pPr marL="45720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Outpatient laboratory, drugs (not including outpatient pharmacy benefits covered under Medi-Cal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Rx), supplies, and dietary supplements (e.g., folic acid, vitamin D, vitamin B12) </a:t>
            </a:r>
          </a:p>
          <a:p>
            <a:pPr marL="0" marR="0" indent="0" algn="l">
              <a:lnSpc>
                <a:spcPts val="2000"/>
              </a:lnSpc>
              <a:spcBef>
                <a:spcPts val="355"/>
              </a:spcBef>
              <a:spcAft>
                <a:spcPts val="0"/>
              </a:spcAft>
            </a:pPr>
            <a:r>
              <a:rPr lang="en-US" sz="1700" spc="6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00" b="1" spc="60">
                <a:solidFill>
                  <a:srgbClr val="000000"/>
                </a:solidFill>
                <a:latin typeface="Segoe UI" panose="02020603050405020304" pitchFamily="2"/>
              </a:rPr>
              <a:t> Provider types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15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 </a:t>
            </a:r>
            <a:r>
              <a:rPr lang="en-US" sz="1700" spc="0">
                <a:solidFill>
                  <a:srgbClr val="782B8A"/>
                </a:solidFill>
                <a:latin typeface="Arial" panose="02020603050405020304" pitchFamily="2"/>
              </a:rPr>
              <a:t>•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Psychiatric Physician Assistant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Licensed Professional Clinical Counselor </a:t>
            </a:r>
            <a:r>
              <a:rPr lang="en-US" sz="1700" spc="0">
                <a:solidFill>
                  <a:srgbClr val="782B8A"/>
                </a:solidFill>
                <a:latin typeface="Arial" panose="02020603050405020304" pitchFamily="2"/>
              </a:rPr>
              <a:t>•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Psychiatric Nurse Practitioner </a:t>
            </a:r>
          </a:p>
          <a:p>
            <a:pPr marL="45720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Licensed Marriage and Family Therapist </a:t>
            </a:r>
            <a:r>
              <a:rPr lang="en-US" sz="1700" spc="0">
                <a:solidFill>
                  <a:srgbClr val="782B8A"/>
                </a:solidFill>
                <a:latin typeface="Arial" panose="02020603050405020304" pitchFamily="2"/>
              </a:rPr>
              <a:t>•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Psychiatrist (as consistent with the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Licensed Psychologist practitioner’s training and licensing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700" spc="-5">
                <a:solidFill>
                  <a:srgbClr val="000000"/>
                </a:solidFill>
                <a:latin typeface="Segoe UI" panose="02020603050405020304" pitchFamily="2"/>
              </a:rPr>
              <a:t>Associate provider types may render services under requirements)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a supervising clinician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431280"/>
            <a:ext cx="16129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0">
                <a:solidFill>
                  <a:srgbClr val="888888"/>
                </a:solidFill>
                <a:latin typeface="Segoe UI" panose="02020603050405020304" pitchFamily="2"/>
              </a:rPr>
              <a:t>46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576560" y="3079115"/>
            <a:ext cx="1301750" cy="2949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2743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information,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please review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0">
                <a:solidFill>
                  <a:srgbClr val="0000FF"/>
                </a:solidFill>
                <a:latin typeface="Segoe UI" panose="02020603050405020304" pitchFamily="2"/>
              </a:rPr>
              <a:t>the Non-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Specialty</a:t>
            </a:r>
            <a:r>
              <a:rPr lang="en-US" sz="100" spc="-1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5">
                <a:solidFill>
                  <a:srgbClr val="0000FF"/>
                </a:solidFill>
                <a:latin typeface="Segoe UI" panose="02020603050405020304" pitchFamily="2"/>
              </a:rPr>
              <a:t>Mental Health</a:t>
            </a:r>
            <a:r>
              <a:rPr lang="en-US" sz="100" spc="-5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Services:</a:t>
            </a:r>
            <a:r>
              <a:rPr lang="en-US" sz="100" spc="-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80">
                <a:solidFill>
                  <a:srgbClr val="0000FF"/>
                </a:solidFill>
                <a:latin typeface="Segoe UI" panose="02020603050405020304" pitchFamily="2"/>
              </a:rPr>
              <a:t>Psychiatric and</a:t>
            </a:r>
            <a:r>
              <a:rPr lang="en-US" sz="100" spc="-8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Psychological</a:t>
            </a:r>
            <a:r>
              <a:rPr lang="en-US" sz="100" spc="-1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0">
                <a:solidFill>
                  <a:srgbClr val="0000FF"/>
                </a:solidFill>
                <a:latin typeface="Segoe UI" panose="02020603050405020304" pitchFamily="2"/>
              </a:rPr>
              <a:t>Services</a:t>
            </a:r>
            <a:r>
              <a:rPr lang="en-US" sz="100" spc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Provider</a:t>
            </a:r>
            <a:r>
              <a:rPr lang="en-US" sz="100" spc="-1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5">
                <a:solidFill>
                  <a:srgbClr val="0000FF"/>
                </a:solidFill>
                <a:latin typeface="Segoe UI" panose="02020603050405020304" pitchFamily="2"/>
              </a:rPr>
              <a:t>Manual</a:t>
            </a:r>
            <a:r>
              <a:rPr lang="en-US" sz="100" spc="-3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07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585"/>
              </a:spcAft>
            </a:pPr>
            <a:r>
              <a:rPr lang="en-US" sz="3950" b="1" spc="20">
                <a:solidFill>
                  <a:srgbClr val="13305A"/>
                </a:solidFill>
                <a:latin typeface="Segoe UI" panose="02020603050405020304" pitchFamily="2"/>
              </a:rPr>
              <a:t>County Specialty Mental Health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73480"/>
            <a:ext cx="12192000" cy="83820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4986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Each county mental health plan must provide or arrange all medically necessary SMHS for children and youth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under age 21 enrolled in Medi-Cal who require more intensive mental health services.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005" y="2115185"/>
            <a:ext cx="12023725" cy="560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3657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County mental health plans must make individualized determinations of each child’s need for SMHS. Examples include, but are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not limited to: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29895" y="2675255"/>
            <a:ext cx="5614035" cy="316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63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0">
                <a:solidFill>
                  <a:srgbClr val="000000"/>
                </a:solidFill>
                <a:latin typeface="Segoe UI" panose="02020603050405020304" pitchFamily="2"/>
              </a:rPr>
              <a:t> Intensive Care Coordination (ICC) (e.g., targeted case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management for children in SMHS) </a:t>
            </a:r>
          </a:p>
          <a:p>
            <a:pPr marL="0" marR="0" indent="0" algn="l">
              <a:lnSpc>
                <a:spcPts val="18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Intensive Home-Based Services (IHBS) (e.g., interventions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designed to correct or ameliorate conditions that interfere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with functioning, and improve the family’s ability to help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the child successfully function at home/school/community) </a:t>
            </a:r>
          </a:p>
          <a:p>
            <a:pPr marL="0" marR="0" indent="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Therapeutic Foster Care (TFC) (e.g., short-term, trauma-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informed, intensive SMHS for children with complex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emotional and behavioral needs; in TFC, children are placed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with trained and intensely supervised TFC parents) </a:t>
            </a:r>
          </a:p>
          <a:p>
            <a:pPr marL="0" marR="0" indent="0" algn="l">
              <a:lnSpc>
                <a:spcPts val="18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Therapeutic Behavioral Services (TBS) (e.g., short-term,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3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intensive services for children with a SED)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43345" y="2675255"/>
            <a:ext cx="5187950" cy="316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Psychiatric Health Facility Services and/or Inpatient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Hospital Services (e.g., 24-hour inpatient care) </a:t>
            </a:r>
          </a:p>
          <a:p>
            <a:pPr marL="0" marR="0" indent="0" algn="l">
              <a:lnSpc>
                <a:spcPts val="18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0">
                <a:solidFill>
                  <a:srgbClr val="000000"/>
                </a:solidFill>
                <a:latin typeface="Segoe UI" panose="02020603050405020304" pitchFamily="2"/>
              </a:rPr>
              <a:t> Crisis Intervention, Stabilization, and/or Residential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Services (e.g., community-based crisis intervention,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short-term) </a:t>
            </a:r>
          </a:p>
          <a:p>
            <a:pPr marL="0" marR="0" indent="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Day Treatment Intensive and/or Rehabilitation Services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(e.g., group therapy, skill building groups, short-term) </a:t>
            </a:r>
          </a:p>
          <a:p>
            <a:pPr marL="0" marR="0" indent="0" algn="l">
              <a:lnSpc>
                <a:spcPts val="19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950" spc="2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Peer Support Services (optional) </a:t>
            </a:r>
          </a:p>
          <a:p>
            <a:pPr marL="0" marR="0" indent="0" algn="l">
              <a:lnSpc>
                <a:spcPts val="18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NSMHS – if a child meets the criteria for SMHS, then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they should be receiving any NSMHS from the mental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health plan, except in cases where the No Wrong Door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policy applies (see slide 45) 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1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1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SMHS Access Criteria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667000" y="987425"/>
            <a:ext cx="7135495" cy="65214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FFFFFF"/>
                </a:solidFill>
                <a:latin typeface="Segoe UI" panose="02020603050405020304" pitchFamily="2"/>
              </a:rPr>
              <a:t>Covered SMHS shall be provided to children and youth who </a:t>
            </a: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meet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39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either of the following criteria, (1) or (2) below: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692275"/>
            <a:ext cx="12192000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320040" algn="l">
              <a:lnSpc>
                <a:spcPts val="2200"/>
              </a:lnSpc>
              <a:spcAft>
                <a:spcPts val="0"/>
              </a:spcAft>
              <a:buFont typeface="Segoe UI"/>
              <a:buAutoNum type="arabi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child is at high risk for a mental health disorder due to experience of trauma (i.e., scores in the high-risk range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under a trauma screening tool, involvement in the child welfare system, juvenile justice involvement, or experiencing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2264410"/>
            <a:ext cx="7702550" cy="144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homelessness)</a:t>
            </a:r>
            <a:r>
              <a:rPr lang="en-US" sz="2000" b="1" spc="-15">
                <a:solidFill>
                  <a:srgbClr val="782B8A"/>
                </a:solidFill>
                <a:latin typeface="Segoe UI" panose="02020603050405020304" pitchFamily="2"/>
              </a:rPr>
              <a:t> OR </a:t>
            </a:r>
          </a:p>
          <a:p>
            <a:pPr marL="91440" marR="0" indent="320040" algn="l">
              <a:lnSpc>
                <a:spcPts val="2300"/>
              </a:lnSpc>
              <a:spcBef>
                <a:spcPts val="920"/>
              </a:spcBef>
              <a:spcAft>
                <a:spcPts val="0"/>
              </a:spcAft>
              <a:buFont typeface="Segoe UI"/>
              <a:buAutoNum type="arabicPeriod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child meets</a:t>
            </a:r>
            <a:r>
              <a:rPr lang="en-US" sz="1750" b="1" spc="-25">
                <a:solidFill>
                  <a:srgbClr val="782B8A"/>
                </a:solidFill>
                <a:latin typeface="Segoe UI" panose="02020603050405020304" pitchFamily="2"/>
              </a:rPr>
              <a:t> both of the following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requirements in a) and b), below: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a) The child has at least</a:t>
            </a:r>
            <a:r>
              <a:rPr lang="en-US" sz="1750" b="1" spc="-10">
                <a:solidFill>
                  <a:srgbClr val="782B8A"/>
                </a:solidFill>
                <a:latin typeface="Segoe UI" panose="02020603050405020304" pitchFamily="2"/>
              </a:rPr>
              <a:t> one of the following</a:t>
            </a:r>
            <a:r>
              <a:rPr lang="en-US" sz="1750" spc="-10">
                <a:solidFill>
                  <a:srgbClr val="782B8A"/>
                </a:solidFill>
                <a:latin typeface="Segoe UI" panose="02020603050405020304" pitchFamily="2"/>
              </a:rPr>
              <a:t>: </a:t>
            </a:r>
          </a:p>
          <a:p>
            <a:pPr marL="777240" marR="0" indent="13716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 significant impairment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3712210"/>
            <a:ext cx="12192000" cy="2929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777240" marR="0" indent="182880" algn="l">
              <a:lnSpc>
                <a:spcPts val="2300"/>
              </a:lnSpc>
              <a:spcAft>
                <a:spcPts val="0"/>
              </a:spcAft>
              <a:buFont typeface="Segoe UI"/>
              <a:buAutoNum type="romanL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 reasonable probability of significant deterioration in an important area of life functioning </a:t>
            </a:r>
          </a:p>
          <a:p>
            <a:pPr marL="777240" marR="0" indent="27432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 reasonable probability of not progressing developmentally as appropriate </a:t>
            </a:r>
          </a:p>
          <a:p>
            <a:pPr marL="777240" marR="0" indent="274320" algn="l">
              <a:lnSpc>
                <a:spcPts val="2200"/>
              </a:lnSpc>
              <a:spcBef>
                <a:spcPts val="33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 need for SMHS, regardless of presence of impairment, that are not included within the mental health </a:t>
            </a:r>
          </a:p>
          <a:p>
            <a:pPr marL="7772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benefits that a Medi-Cal managed care plan is required to provide</a:t>
            </a:r>
            <a:r>
              <a:rPr lang="en-US" sz="1950" b="1" spc="-20">
                <a:solidFill>
                  <a:srgbClr val="782B8A"/>
                </a:solidFill>
                <a:latin typeface="Segoe UI" panose="02020603050405020304" pitchFamily="2"/>
              </a:rPr>
              <a:t> AND </a:t>
            </a:r>
          </a:p>
          <a:p>
            <a:pPr marL="320040" marR="0" indent="0" algn="l">
              <a:lnSpc>
                <a:spcPts val="23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b) The child’s condition as described in (2) above is due to</a:t>
            </a:r>
            <a:r>
              <a:rPr lang="en-US" sz="1750" b="1" spc="-15">
                <a:solidFill>
                  <a:srgbClr val="782B8A"/>
                </a:solidFill>
                <a:latin typeface="Segoe UI" panose="02020603050405020304" pitchFamily="2"/>
              </a:rPr>
              <a:t> one of the following</a:t>
            </a:r>
            <a:r>
              <a:rPr lang="en-US" sz="1750" spc="-15">
                <a:solidFill>
                  <a:srgbClr val="782B8A"/>
                </a:solidFill>
                <a:latin typeface="Segoe UI" panose="02020603050405020304" pitchFamily="2"/>
              </a:rPr>
              <a:t>: </a:t>
            </a:r>
          </a:p>
          <a:p>
            <a:pPr marL="777240" marR="0" indent="13716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 diagnosed mental health disorder </a:t>
            </a:r>
          </a:p>
          <a:p>
            <a:pPr marL="777240" marR="0" indent="18288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 suspected mental health disorder that has not yet been diagnosed </a:t>
            </a:r>
          </a:p>
          <a:p>
            <a:pPr marL="777240" marR="0" indent="27432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Significant trauma placing the child at risk of a future mental health condition, based on the </a:t>
            </a:r>
          </a:p>
          <a:p>
            <a:pPr marL="777240" marR="0" indent="0" algn="l">
              <a:lnSpc>
                <a:spcPts val="2600"/>
              </a:lnSpc>
              <a:spcBef>
                <a:spcPts val="0"/>
              </a:spcBef>
              <a:spcAft>
                <a:spcPts val="310"/>
              </a:spcAft>
              <a:tabLst>
                <a:tab pos="11109960" algn="l"/>
              </a:tabLs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assessment of a licensed mental health professional </a:t>
            </a: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48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80575" y="2682240"/>
            <a:ext cx="2145665" cy="86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information, please </a:t>
            </a:r>
          </a:p>
          <a:p>
            <a:pPr marL="91440" marR="0" indent="0" algn="l">
              <a:lnSpc>
                <a:spcPts val="23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review</a:t>
            </a:r>
            <a:r>
              <a:rPr lang="en-US" sz="1800" u="sng" spc="0">
                <a:solidFill>
                  <a:srgbClr val="0000FF"/>
                </a:solidFill>
                <a:latin typeface="Segoe UI" panose="02020603050405020304" pitchFamily="2"/>
              </a:rPr>
              <a:t>BHIN 21-073</a:t>
            </a:r>
            <a:r>
              <a:rPr lang="en-US" sz="1800" u="sng" spc="0">
                <a:solidFill>
                  <a:srgbClr val="888888"/>
                </a:solidFill>
                <a:latin typeface="Segoe UI" panose="02020603050405020304" pitchFamily="2"/>
              </a:rPr>
              <a:t>  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4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0" marR="0" indent="0" algn="ctr">
              <a:lnSpc>
                <a:spcPts val="19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81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Substance Use Disorder Services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110045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substance use disorder (SUD) treatment, such as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b="1" spc="25">
                <a:solidFill>
                  <a:srgbClr val="FFFFFF"/>
                </a:solidFill>
                <a:latin typeface="Segoe UI" panose="02020603050405020304" pitchFamily="2"/>
              </a:rPr>
              <a:t>outpatient care, residential treatment services, and withdrawal management. SUD services are primarily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provided through DMC or DMC-ODS programs, depending on the county, and some SUD services are provided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18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managed care plans.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49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16630" y="2252345"/>
            <a:ext cx="7973695" cy="4178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891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SUD treatment services are provided to eligible Medi-Cal enrollees, </a:t>
            </a:r>
          </a:p>
          <a:p>
            <a:pPr marL="0" marR="0" indent="0" algn="l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including children and youth under age 21, via county-run </a:t>
            </a: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Drug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Medi-Cal (DMC) or Drug Medi-Cal Organized Delivery System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(DMC-ODS)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programs: </a:t>
            </a:r>
          </a:p>
          <a:p>
            <a:pPr marL="0" marR="0" indent="0" algn="l">
              <a:lnSpc>
                <a:spcPts val="23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Counties have the option to participate in the DMC-ODS program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and provide an expanded array of SUD treatment services to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Medi-Cal enrollees </a:t>
            </a:r>
          </a:p>
          <a:p>
            <a:pPr marL="0" marR="0" indent="0" algn="l">
              <a:lnSpc>
                <a:spcPts val="23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All counties, regardless of their participation in DMC-ODS, are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required to provide all applicable SUD services needed to correct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or ameliorate health conditions that are coverable under Medi-Cal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282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for Kids &amp; Teens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50800"/>
            <a:ext cx="12192000" cy="1290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ctr">
              <a:lnSpc>
                <a:spcPts val="47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Goals of 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50"/>
              </a:spcAft>
            </a:pPr>
            <a:r>
              <a:rPr lang="en-US" sz="3950" b="1" spc="-20">
                <a:solidFill>
                  <a:srgbClr val="13305A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341120"/>
            <a:ext cx="12192000" cy="84137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276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The training aims to strengthen understanding and awareness of Medi-Cal for Kids &amp; Teens among Medi-Cal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08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managed care plan-enrolled providers and increase access to children’s health services.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0715" y="2566670"/>
            <a:ext cx="10910570" cy="972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9435" rIns="0" bIns="0" anchor="t"/>
          <a:lstStyle/>
          <a:p>
            <a:pPr marL="2743200" marR="0" indent="0" algn="l">
              <a:lnSpc>
                <a:spcPts val="2800"/>
              </a:lnSpc>
              <a:spcAft>
                <a:spcPts val="430"/>
              </a:spcAft>
              <a:tabLst>
                <a:tab pos="3108960" algn="l"/>
              </a:tabLst>
            </a:pPr>
            <a:r>
              <a:rPr lang="en-US" sz="21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00" spc="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2150" spc="15">
                <a:solidFill>
                  <a:srgbClr val="000000"/>
                </a:solidFill>
                <a:latin typeface="Segoe UI" panose="02020603050405020304" pitchFamily="2"/>
              </a:rPr>
              <a:t>California’s managed care plans must ensure that all Medi - 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25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Substance Use Disorder Services (2 of 2)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67970" y="2694940"/>
            <a:ext cx="2405380" cy="139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SABIRT screening (see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slide 22) to children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starting at age 11 who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are at risk of developing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 SUD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2148840" y="1307465"/>
            <a:ext cx="788543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FFFFFF"/>
                </a:solidFill>
                <a:latin typeface="Segoe UI" panose="02020603050405020304" pitchFamily="2"/>
              </a:rPr>
              <a:t>Though most SUD services are provided via DMC or DMC-ODS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>
                <a:solidFill>
                  <a:srgbClr val="FFFFFF"/>
                </a:solidFill>
                <a:latin typeface="Segoe UI" panose="02020603050405020304" pitchFamily="2"/>
              </a:rPr>
              <a:t>children and youth, managed care plan providers must provide: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298190" y="2439035"/>
            <a:ext cx="2423160" cy="1943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Early intervention SUD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services for children and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youth determined to be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at risk of SUD (e.g., any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 component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covered under the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outpatient level of care)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336665" y="2557780"/>
            <a:ext cx="2447925" cy="1670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Medications for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Addiction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(MAT) available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primary care, inpatient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hospital, and emergency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departments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409430" y="2841625"/>
            <a:ext cx="236220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Emergency services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stabilize the child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(including voluntary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inpatient detoxification) 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6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Mobile Crisis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111887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461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qualifying mobile crisis services, including an initial face-to-face crisis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assessment, crisis response and stabilization, crisis planning, referrals to ongoing services and supports,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follow-up. Mobile crisis services offer community-based interventions to individuals experiencing a mental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27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health or substance use crisis and are available to Medi-Cal enrollees 24 hours a day, 365 days a year.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890270" y="2411095"/>
            <a:ext cx="11122025" cy="402018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Crisis intervention and habilitation services, including when delivered in a mobile modality, are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always covered for children and youth under age 21 </a:t>
            </a:r>
          </a:p>
          <a:p>
            <a:pPr marL="0" marR="0" indent="0" algn="l">
              <a:lnSpc>
                <a:spcPts val="2300"/>
              </a:lnSpc>
              <a:spcBef>
                <a:spcPts val="1455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Mobile crisis services can provide relief to youth experiencing a behavioral health crisis; reduce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the risk or danger and subsequent harm; and avoid unnecessary emergency department care,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psychiatric inpatient hospitalizations, and law enforcement involvement </a:t>
            </a:r>
          </a:p>
          <a:p>
            <a:pPr marL="0" marR="0" indent="0" algn="l">
              <a:lnSpc>
                <a:spcPts val="2300"/>
              </a:lnSpc>
              <a:spcBef>
                <a:spcPts val="1455"/>
              </a:spcBef>
              <a:spcAft>
                <a:spcPts val="0"/>
              </a:spcAft>
            </a:pPr>
            <a:r>
              <a:rPr lang="en-US" sz="2450" spc="-2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 In January 2023, counties began implementing the qualifying mobile crisis services benefit in the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SMHS and DMC or DMC-ODS delivery systems </a:t>
            </a:r>
          </a:p>
          <a:p>
            <a:pPr marL="457200" marR="0" indent="320040" algn="l">
              <a:lnSpc>
                <a:spcPts val="24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Counties will develop a standardized screening tool to determine when mobile crisis teams </a:t>
            </a:r>
          </a:p>
          <a:p>
            <a:pPr marL="0" marR="68580" indent="0" algn="r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should be dispatched and other policies and procedures to ensure mobile crisis services are </a:t>
            </a:r>
          </a:p>
          <a:p>
            <a:pPr marL="7772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delivered effectively to children and youth </a:t>
            </a:r>
          </a:p>
          <a:p>
            <a:pPr marL="457200" marR="0" indent="320040" algn="l">
              <a:lnSpc>
                <a:spcPts val="24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The qualifying mobile crisis services benefit will be available statewide in SMHS and DMC or </a:t>
            </a:r>
          </a:p>
          <a:p>
            <a:pPr marL="7772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DMC-ODS delivery systems by December 31, 2023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51 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49970" y="27940"/>
            <a:ext cx="99695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9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84450" y="27940"/>
            <a:ext cx="90551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spc="-120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32815" y="323850"/>
            <a:ext cx="1035685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305A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45135" y="1546225"/>
            <a:ext cx="8400415" cy="5052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54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350" spc="35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Providers can bill for 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when they reach out to a psychiatric or addiction medicine consultant to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help treat a child’s mental health and/or SUD </a:t>
            </a:r>
          </a:p>
          <a:p>
            <a:pPr marL="0" marR="0" indent="0" algn="l">
              <a:lnSpc>
                <a:spcPts val="19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350" spc="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 Consent.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The child and their parent or caregiver must give permission to consult with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relevant specialist; consent can be verbal and must be documented in medical record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Starting at age 12 and older, a child may, without parental consent, receive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services related to drug and alcohol abuse treatment/counseling and mental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outpatient care </a:t>
            </a:r>
          </a:p>
          <a:p>
            <a:pPr marL="0" marR="0" indent="0" algn="l">
              <a:lnSpc>
                <a:spcPts val="19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350" spc="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 Billing Codes &amp; Services.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Reimbursable CPT codes include 99492 (70 minutes in first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month), 99493 (60 minutes in subsequent month), and 99494 (additional 30 minutes)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for the following services in collaboration with a consulting provider: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Outreach and engagement in treatment with another qualified health care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Initial assessment of the child with a validated rating scale and development of a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treatment plan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Review and modifications of the plan with the consulting provider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Tracking patient follow-up and entering info in a registry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Participating in weekly caseload consultation with consulting provider </a:t>
            </a:r>
          </a:p>
          <a:p>
            <a:pPr marL="457200" marR="0" indent="274320" algn="l">
              <a:lnSpc>
                <a:spcPts val="2000"/>
              </a:lnSpc>
              <a:spcBef>
                <a:spcPts val="55"/>
              </a:spcBef>
              <a:spcAft>
                <a:spcPts val="655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Providing brief interventions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497695" y="2094230"/>
            <a:ext cx="2005330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99492 and 99493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be billed once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month, but not in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same month. 99494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can be billed twice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month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516110" y="3679190"/>
            <a:ext cx="1978025" cy="1779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For additional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information, see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Evaluation &amp;</a:t>
            </a:r>
            <a:r>
              <a:rPr lang="en-US" sz="1600" u="sng" spc="-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0">
                <a:solidFill>
                  <a:srgbClr val="0000FF"/>
                </a:solidFill>
                <a:latin typeface="Segoe UI" panose="02020603050405020304" pitchFamily="2"/>
              </a:rPr>
              <a:t>Management Provider</a:t>
            </a:r>
            <a:r>
              <a:rPr lang="en-US" sz="100" u="sng" spc="-4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Manual re: Psychiatric</a:t>
            </a:r>
            <a:r>
              <a:rPr lang="en-US" sz="1600" u="sng" spc="-1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0">
                <a:solidFill>
                  <a:srgbClr val="0000FF"/>
                </a:solidFill>
                <a:latin typeface="Segoe UI" panose="02020603050405020304" pitchFamily="2"/>
              </a:rPr>
              <a:t>Collaborative Care</a:t>
            </a:r>
            <a:r>
              <a:rPr lang="en-US" sz="1600" u="sng" spc="0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Management Services</a:t>
            </a:r>
            <a:r>
              <a:rPr lang="en-US" sz="1600" u="sng" spc="-3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55150" y="5556885"/>
            <a:ext cx="2103120" cy="1067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For information on how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FQHCs can bill for this </a:t>
            </a:r>
          </a:p>
          <a:p>
            <a:pPr marL="457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be</a:t>
            </a: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nefit, see the FQHC</a:t>
            </a:r>
            <a:r>
              <a:rPr lang="en-US" sz="100" spc="-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Provider Manual</a:t>
            </a:r>
            <a:r>
              <a:rPr lang="en-US" sz="1600" u="sng" spc="-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164592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u="sng" spc="0">
                <a:solidFill>
                  <a:srgbClr val="0000FF"/>
                </a:solidFill>
                <a:latin typeface="Segoe UI" panose="02020603050405020304" pitchFamily="2"/>
              </a:rPr>
              <a:t>52</a:t>
            </a:r>
            <a:r>
              <a:rPr lang="en-US" sz="100" spc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200"/>
              </a:lnSpc>
              <a:spcAft>
                <a:spcPts val="345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79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County SMHS: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425"/>
              </a:spcAft>
            </a:pPr>
            <a:r>
              <a:rPr lang="en-US" sz="3950" b="1" spc="15">
                <a:solidFill>
                  <a:srgbClr val="13305A"/>
                </a:solidFill>
                <a:latin typeface="Segoe UI" panose="02020603050405020304" pitchFamily="2"/>
              </a:rPr>
              <a:t>Intensive Home-Based Services (IHBS) Example 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91795"/>
            <a:ext cx="12192000" cy="1269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for Primary Care Providers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61160"/>
            <a:ext cx="12192000" cy="847090"/>
          </a:xfrm>
          <a:prstGeom prst="rect">
            <a:avLst/>
          </a:prstGeom>
          <a:solidFill>
            <a:srgbClr val="782B8B"/>
          </a:solidFill>
          <a:ln w="0" cmpd="sng">
            <a:noFill/>
            <a:prstDash val="solid"/>
          </a:ln>
        </p:spPr>
        <p:txBody>
          <a:bodyPr vert="horz" lIns="0" tIns="156210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CCS is an important component of the Medi-Cal system of care available to qualifying children and youth under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age 21 with certain diseases or health problems.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54 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6990" rIns="0" bIns="0" anchor="t"/>
          <a:lstStyle/>
          <a:p>
            <a:pPr marL="0" marR="0" indent="0" algn="ctr">
              <a:lnSpc>
                <a:spcPts val="2200"/>
              </a:lnSpc>
              <a:spcAft>
                <a:spcPts val="35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41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for Primary Care Providers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36575" y="1607185"/>
            <a:ext cx="11655425" cy="4824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Anyone can make a referral to the CCS Program, if they suspect that a child is eligible for CCS. Primary care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or specialists must provide a baseline health assessment and diagnostic evaluation with sufficient clinical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to establish – or raise a reasonable suspicion – that a child has a CCS-eligible medical condition. </a:t>
            </a:r>
          </a:p>
          <a:p>
            <a:pPr marL="457200" marR="0" indent="0" algn="l">
              <a:lnSpc>
                <a:spcPts val="2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225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Children with CCS-eligible conditions must be referred to the local CCS Program on the same day after the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condition is identified </a:t>
            </a:r>
          </a:p>
          <a:p>
            <a:pPr marL="457200" marR="0" indent="0" algn="l">
              <a:lnSpc>
                <a:spcPts val="2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25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Referrals can be made via phone, secure email, mail, or fax, and include supporting medical documentation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sufficient to allow for a medical eligibility determination </a:t>
            </a:r>
          </a:p>
          <a:p>
            <a:pPr marL="457200" marR="0" indent="0" algn="l">
              <a:lnSpc>
                <a:spcPts val="22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25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Access</a:t>
            </a:r>
            <a:r>
              <a:rPr lang="en-US" sz="1750" u="sng" spc="-15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for the list of phone and fax numbers for each local CCS Program </a:t>
            </a:r>
          </a:p>
          <a:p>
            <a:pPr marL="0" marR="0" indent="0" algn="l">
              <a:lnSpc>
                <a:spcPts val="2200"/>
              </a:lnSpc>
              <a:spcBef>
                <a:spcPts val="301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Providers must continue to provide all covered services until the CCS Program eligibility is determined, and the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managed care plan must reimburse the provider for those services.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55 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2510"/>
              </a:spcAft>
            </a:pPr>
            <a:r>
              <a:rPr lang="en-US" sz="3950" b="1" spc="15">
                <a:solidFill>
                  <a:srgbClr val="13305A"/>
                </a:solidFill>
                <a:latin typeface="Segoe UI" panose="02020603050405020304" pitchFamily="2"/>
              </a:rPr>
              <a:t>Classic CCS Counties &amp; CCS WCM Counties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30425" y="1434465"/>
            <a:ext cx="1301750" cy="1726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782B8A"/>
                </a:solidFill>
                <a:latin typeface="Segoe UI" panose="02020603050405020304" pitchFamily="2"/>
              </a:rPr>
              <a:t> pink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  <a:r>
              <a:t/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13305A"/>
                </a:solidFill>
                <a:latin typeface="Segoe UI" panose="02020603050405020304" pitchFamily="2"/>
              </a:rPr>
              <a:t> blue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</a:t>
            </a:r>
            <a:r>
              <a:t/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(see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Appendix 2 for a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full county list)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07790" y="1268095"/>
            <a:ext cx="8214360" cy="528193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457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0">
                <a:solidFill>
                  <a:srgbClr val="000000"/>
                </a:solidFill>
                <a:latin typeface="Segoe UI" panose="02020603050405020304" pitchFamily="2"/>
              </a:rPr>
              <a:t> California’s 58 counties provide CCS through two different models: </a:t>
            </a:r>
          </a:p>
          <a:p>
            <a:pPr marL="548640" marR="0" indent="320040" algn="l">
              <a:lnSpc>
                <a:spcPts val="19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In Classic CSS counties, the treatment for the CCS qualifying condition, including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medical case management, is provided directly through the CCS county office </a:t>
            </a:r>
          </a:p>
          <a:p>
            <a:pPr marL="548640" marR="0" indent="320040" algn="l">
              <a:lnSpc>
                <a:spcPts val="19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In CCS Whole Child Model (WCM) counties, the treatment for the CCS qualifying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condition, including medical case management, is “carved in” to the managed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care plan’s responsibility </a:t>
            </a:r>
          </a:p>
          <a:p>
            <a:pPr marL="45720" marR="0" indent="0" algn="l">
              <a:lnSpc>
                <a:spcPts val="1900"/>
              </a:lnSpc>
              <a:spcBef>
                <a:spcPts val="920"/>
              </a:spcBef>
              <a:spcAft>
                <a:spcPts val="0"/>
              </a:spcAft>
            </a:pPr>
            <a:r>
              <a:rPr lang="en-US" sz="1950" spc="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The eligibility criteria for CCS are the same in both Classic CCS and CCS WCM counties </a:t>
            </a:r>
          </a:p>
          <a:p>
            <a:pPr marL="45720" marR="0" indent="0" algn="l">
              <a:lnSpc>
                <a:spcPts val="18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1950" spc="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If the local CCS Program or DHCS finds that the child’s condition is not medically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eligible, then the managed care plan in both Classic CCS and CCS WCM counties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remains responsible for providing and reimbursing for the cost of services if </a:t>
            </a:r>
          </a:p>
          <a:p>
            <a:pPr marL="4572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determined to be medically necessary </a:t>
            </a:r>
          </a:p>
          <a:p>
            <a:pPr marL="45720" marR="0" indent="0" algn="l">
              <a:lnSpc>
                <a:spcPts val="1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950" spc="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Local CCS county offices or DHCS determine if a child is eligible for CCS in both Classic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CCS and CCS WCM counties </a:t>
            </a:r>
          </a:p>
          <a:p>
            <a:pPr marL="548640" marR="0" indent="320040" algn="l">
              <a:lnSpc>
                <a:spcPts val="19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Counties with populations greater than 200,000 – known as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independent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– have county staff perform medical eligibility determinations </a:t>
            </a:r>
          </a:p>
          <a:p>
            <a:pPr marL="548640" marR="0" indent="320040" algn="l">
              <a:lnSpc>
                <a:spcPts val="1900"/>
              </a:lnSpc>
              <a:spcBef>
                <a:spcPts val="77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Counties with populations less than 200,00 may choose to be independent </a:t>
            </a:r>
          </a:p>
          <a:p>
            <a:pPr marL="868680" marR="0" indent="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counties or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dependent counties; 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DHCS is responsible for determining medical </a:t>
            </a:r>
          </a:p>
          <a:p>
            <a:pPr marL="868680" marR="0" indent="0" algn="l">
              <a:lnSpc>
                <a:spcPts val="2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eligibility for dependent counties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907790" y="6550025"/>
            <a:ext cx="8214360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1323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50" spc="295">
                <a:solidFill>
                  <a:srgbClr val="888888"/>
                </a:solidFill>
                <a:latin typeface="Segoe UI" panose="02020603050405020304" pitchFamily="2"/>
              </a:rPr>
              <a:t>56 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4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Skilled Nursing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95985"/>
          </a:xfrm>
          <a:prstGeom prst="rect">
            <a:avLst/>
          </a:prstGeom>
          <a:solidFill>
            <a:srgbClr val="782B8B"/>
          </a:solidFill>
          <a:ln w="0" cmpd="sng">
            <a:noFill/>
            <a:prstDash val="solid"/>
          </a:ln>
        </p:spPr>
        <p:txBody>
          <a:bodyPr vert="horz" lIns="0" tIns="17716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Skilled nursing services are critical for children and youth with serious physical health conditions, many of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6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whom often qualify for CCS.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1920" y="2541905"/>
            <a:ext cx="11948160" cy="243840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66040" rIns="0" bIns="0" anchor="t">
            <a:normAutofit fontScale="95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Children and youth under age 21 may be eligible for Medi-Cal for Kids &amp; Teens Skilled Nursing Services,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including: </a:t>
            </a:r>
          </a:p>
          <a:p>
            <a:pPr marL="548640" marR="0" indent="320040" algn="l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Private Duty Nursing (PDN)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by a licensed nurse (RN or LVN) on a shift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basis at a child’s home for children who require more individualized and continuous care than what would be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provided by a visiting nurse; otherwise known as ‘shift’ nursing </a:t>
            </a:r>
          </a:p>
          <a:p>
            <a:pPr marL="54864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Pediatric Day Health Care (PDHC)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as day programs at PDHC facilities of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less than 24 hours, including (but not limited to) comprehensive case management; nutrition and nursing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47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services; developmental and educational services; and physical, occupational, speech therapy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57 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200"/>
              </a:lnSpc>
              <a:spcAft>
                <a:spcPts val="345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4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Skilled Nursing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1089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34620" rIns="0" bIns="0" anchor="t"/>
          <a:lstStyle/>
          <a:p>
            <a:pPr marL="9601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-5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750" b="1" u="sng" spc="-1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750" b="1" spc="-5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05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necessary for the child. Service authorization for PDN and PDHC include: 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5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7645" y="365760"/>
            <a:ext cx="11984355" cy="1179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45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Private Duty Nursing Example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07645" y="6431280"/>
            <a:ext cx="11984355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8356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59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89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2971800" marR="0" indent="0" algn="l">
              <a:lnSpc>
                <a:spcPts val="52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200"/>
              </a:lnSpc>
              <a:spcBef>
                <a:spcPts val="0"/>
              </a:spcBef>
              <a:spcAft>
                <a:spcPts val="4270"/>
              </a:spcAft>
            </a:pPr>
            <a:r>
              <a:rPr lang="en-US" sz="4300" b="1" spc="0">
                <a:solidFill>
                  <a:srgbClr val="13305A"/>
                </a:solidFill>
                <a:latin typeface="Segoe UI" panose="02020603050405020304" pitchFamily="2"/>
              </a:rPr>
              <a:t>Training Modules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132820" y="6431280"/>
            <a:ext cx="177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 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9530" y="365760"/>
            <a:ext cx="11984355" cy="1014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2905"/>
              </a:spcAft>
            </a:pPr>
            <a:r>
              <a:rPr lang="en-US" sz="3950" b="1" spc="-25">
                <a:solidFill>
                  <a:srgbClr val="1330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9530" y="1379855"/>
            <a:ext cx="11984355" cy="526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Do children without diagnosed mental health conditions qualify for mental health services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provided by managed care plans and/or mental health plans? </a:t>
            </a:r>
          </a:p>
          <a:p>
            <a:pPr marL="0" marR="0" indent="0" algn="ctr">
              <a:lnSpc>
                <a:spcPts val="2600"/>
              </a:lnSpc>
              <a:spcBef>
                <a:spcPts val="4780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Can a child receive services from a managed care plan, county mental health plan, and Drug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Medi-Cal (DMC)/Drug-Medical Organized Delivery System (DMC-ODS) county at the same </a:t>
            </a:r>
          </a:p>
          <a:p>
            <a:pPr marL="9601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time? </a:t>
            </a:r>
          </a:p>
          <a:p>
            <a:pPr marL="0" marR="0" indent="0" algn="ctr">
              <a:lnSpc>
                <a:spcPts val="2600"/>
              </a:lnSpc>
              <a:spcBef>
                <a:spcPts val="4755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If you believe a child would benefit from family therapy or other supports, are those services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available under Medi-Cal for Kids &amp; Teens? </a:t>
            </a:r>
          </a:p>
          <a:p>
            <a:pPr marL="0" marR="0" indent="0" algn="ctr">
              <a:lnSpc>
                <a:spcPts val="2600"/>
              </a:lnSpc>
              <a:spcBef>
                <a:spcPts val="4760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How does a child enrolled in Medi-Cal managed care and </a:t>
            </a:r>
            <a:r>
              <a:rPr lang="en-US" sz="1950" i="1" spc="-1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eligible for CCS receive skilled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nursing services? </a:t>
            </a:r>
          </a:p>
          <a:p>
            <a:pPr marL="11018520" marR="0" indent="0" algn="l">
              <a:lnSpc>
                <a:spcPts val="1600"/>
              </a:lnSpc>
              <a:spcBef>
                <a:spcPts val="1170"/>
              </a:spcBef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60 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1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55675" y="1739900"/>
            <a:ext cx="3886200" cy="1501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700"/>
              </a:lnSpc>
              <a:spcAft>
                <a:spcPts val="3880"/>
              </a:spcAft>
            </a:pPr>
            <a:r>
              <a:rPr lang="en-US" sz="5900" b="1" spc="-25">
                <a:solidFill>
                  <a:srgbClr val="13305A"/>
                </a:solidFill>
                <a:latin typeface="Segoe UI" panose="02020603050405020304" pitchFamily="2"/>
              </a:rPr>
              <a:t>Questions?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915"/>
            <a:ext cx="121920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61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2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30910" y="1752600"/>
            <a:ext cx="3467100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7700"/>
              </a:lnSpc>
              <a:spcAft>
                <a:spcPts val="3950"/>
              </a:spcAft>
            </a:pPr>
            <a:r>
              <a:rPr lang="en-US" sz="5850" b="1" spc="15">
                <a:solidFill>
                  <a:srgbClr val="13305A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24930"/>
            <a:ext cx="12192000" cy="21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5"/>
              </a:spcAft>
            </a:pPr>
            <a:r>
              <a:rPr lang="en-US" sz="1250" spc="0">
                <a:solidFill>
                  <a:srgbClr val="888888"/>
                </a:solidFill>
                <a:latin typeface="Segoe UI" panose="02020603050405020304" pitchFamily="2"/>
              </a:rPr>
              <a:t>62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3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300"/>
              </a:lnSpc>
              <a:spcAft>
                <a:spcPts val="31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574675"/>
            <a:ext cx="12192000" cy="659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5100"/>
              </a:lnSpc>
              <a:spcAft>
                <a:spcPts val="25"/>
              </a:spcAft>
            </a:pPr>
            <a:r>
              <a:rPr lang="en-US" sz="3900" b="1" spc="0">
                <a:solidFill>
                  <a:srgbClr val="13305A"/>
                </a:solidFill>
                <a:latin typeface="Segoe UI" panose="02020603050405020304" pitchFamily="2"/>
              </a:rPr>
              <a:t>Billing Codes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522720"/>
            <a:ext cx="12192000" cy="170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63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4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544195"/>
            <a:ext cx="12192000" cy="849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91440" marR="0" indent="0" algn="l">
              <a:lnSpc>
                <a:spcPts val="4800"/>
              </a:lnSpc>
              <a:spcAft>
                <a:spcPts val="175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Classic CCS Counties &amp; CCS WCM Counties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247265" y="4472305"/>
            <a:ext cx="51943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u="sng" spc="0">
                <a:solidFill>
                  <a:srgbClr val="000000"/>
                </a:solidFill>
                <a:latin typeface="Segoe UI" panose="02020603050405020304" pitchFamily="2"/>
              </a:rPr>
              <a:t>KEY</a:t>
            </a:r>
            <a:r>
              <a:rPr lang="en-US" sz="100" b="1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541905" y="4826000"/>
            <a:ext cx="1292225" cy="887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</a:p>
          <a:p>
            <a:pPr marL="0" marR="0" indent="0" algn="l">
              <a:lnSpc>
                <a:spcPts val="23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CCS counties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91685" y="3538855"/>
            <a:ext cx="34798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96560" y="3597910"/>
            <a:ext cx="372745" cy="14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00" spc="70">
                <a:solidFill>
                  <a:srgbClr val="000000"/>
                </a:solidFill>
                <a:latin typeface="Segoe UI" panose="02020603050405020304" pitchFamily="2"/>
              </a:rPr>
              <a:t>SAN JOAQUIN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240655" y="3648710"/>
            <a:ext cx="255905" cy="113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70">
                <a:solidFill>
                  <a:srgbClr val="000000"/>
                </a:solidFill>
                <a:latin typeface="Segoe UI" panose="02020603050405020304" pitchFamily="2"/>
              </a:rPr>
              <a:t>CONTRA COSTA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643120" y="3731260"/>
            <a:ext cx="50101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FRANCISCO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651625" y="3731260"/>
            <a:ext cx="3486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MONO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5201285" y="3832860"/>
            <a:ext cx="400050" cy="8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ALAMEDA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789805" y="3917315"/>
            <a:ext cx="36004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14">
                <a:solidFill>
                  <a:srgbClr val="000000"/>
                </a:solidFill>
                <a:latin typeface="Segoe UI" panose="02020603050405020304" pitchFamily="2"/>
              </a:rPr>
              <a:t>SAN MATEO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252720" y="3968750"/>
            <a:ext cx="34861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0">
                <a:solidFill>
                  <a:srgbClr val="000000"/>
                </a:solidFill>
                <a:latin typeface="Segoe UI" panose="02020603050405020304" pitchFamily="2"/>
              </a:rPr>
              <a:t>SANTA CLARA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49925" y="4044950"/>
            <a:ext cx="40005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MERCED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002145" y="4048125"/>
            <a:ext cx="2876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INYO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017895" y="360616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TUOLUMNE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075680" y="3846830"/>
            <a:ext cx="47625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MARIPOSA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507865" y="1408430"/>
            <a:ext cx="871855" cy="177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-15">
                <a:solidFill>
                  <a:srgbClr val="000000"/>
                </a:solidFill>
                <a:latin typeface="Segoe UI" panose="02020603050405020304" pitchFamily="2"/>
              </a:rPr>
              <a:t>DEL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86868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NORTE SISKIYOU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725160" y="1567180"/>
            <a:ext cx="3943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MODOC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3957320" y="2009140"/>
            <a:ext cx="5067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HUMBOLDT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170805" y="2009140"/>
            <a:ext cx="3848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SHASTA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722495" y="2033270"/>
            <a:ext cx="37846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TRINITY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816600" y="2051685"/>
            <a:ext cx="3638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LASSEN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042535" y="2405380"/>
            <a:ext cx="4121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TEHAMA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664200" y="2502535"/>
            <a:ext cx="39687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PLUMAS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084320" y="2661285"/>
            <a:ext cx="4356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55">
                <a:solidFill>
                  <a:srgbClr val="000000"/>
                </a:solidFill>
                <a:latin typeface="Segoe UI" panose="02020603050405020304" pitchFamily="2"/>
              </a:rPr>
              <a:t>MENDOCINO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5024120" y="2694940"/>
            <a:ext cx="3511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GLENN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5414645" y="2664460"/>
            <a:ext cx="32385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BUTTE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5935345" y="2703830"/>
            <a:ext cx="3517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SIERRA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5099050" y="2835275"/>
            <a:ext cx="1091565" cy="146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600"/>
              </a:lnSpc>
              <a:spcAft>
                <a:spcPts val="0"/>
              </a:spcAft>
            </a:pPr>
            <a:r>
              <a:rPr lang="en-US" sz="600" spc="-15">
                <a:solidFill>
                  <a:srgbClr val="000000"/>
                </a:solidFill>
                <a:latin typeface="Segoe UI" panose="02020603050405020304" pitchFamily="2"/>
              </a:rPr>
              <a:t>NEVADA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15">
                <a:solidFill>
                  <a:srgbClr val="000000"/>
                </a:solidFill>
                <a:latin typeface="Segoe UI" panose="02020603050405020304" pitchFamily="2"/>
              </a:rPr>
              <a:t>COLUSA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4886960" y="2981960"/>
            <a:ext cx="278130" cy="85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LAKE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5822950" y="2981960"/>
            <a:ext cx="369570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PLACER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6341110" y="3136900"/>
            <a:ext cx="3543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ALPINE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076190" y="3307080"/>
            <a:ext cx="242570" cy="67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NAPA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5318760" y="3216275"/>
            <a:ext cx="245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YOLO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530215" y="3350260"/>
            <a:ext cx="287020" cy="113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120">
                <a:solidFill>
                  <a:srgbClr val="000000"/>
                </a:solidFill>
                <a:latin typeface="Segoe UI" panose="02020603050405020304" pitchFamily="2"/>
              </a:rPr>
              <a:t>SACRA-MENTO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5249545" y="3493135"/>
            <a:ext cx="311785" cy="67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SOLANO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4908550" y="4173220"/>
            <a:ext cx="35115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45">
                <a:solidFill>
                  <a:srgbClr val="000000"/>
                </a:solidFill>
                <a:latin typeface="Segoe UI" panose="02020603050405020304" pitchFamily="2"/>
              </a:rPr>
              <a:t>SANTA CRUZ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6493510" y="4209415"/>
            <a:ext cx="3816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FRESNO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5633720" y="4380230"/>
            <a:ext cx="37592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10">
                <a:solidFill>
                  <a:srgbClr val="000000"/>
                </a:solidFill>
                <a:latin typeface="Segoe UI" panose="02020603050405020304" pitchFamily="2"/>
              </a:rPr>
              <a:t>SAN BENITO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6657975" y="4603115"/>
            <a:ext cx="372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TULARE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617210" y="4754245"/>
            <a:ext cx="80518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82296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MONTEREY KINGS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847080" y="5072380"/>
            <a:ext cx="44005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70">
                <a:solidFill>
                  <a:srgbClr val="000000"/>
                </a:solidFill>
                <a:latin typeface="Segoe UI" panose="02020603050405020304" pitchFamily="2"/>
              </a:rPr>
              <a:t>SAN LUIS OBISPO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6542405" y="5096510"/>
            <a:ext cx="2933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KERN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7702550" y="5319395"/>
            <a:ext cx="60642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Segoe UI" panose="02020603050405020304" pitchFamily="2"/>
              </a:rPr>
              <a:t>SAN BERNARDINO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05830" y="5404485"/>
            <a:ext cx="43370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SANTA BARBARA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6510655" y="5578475"/>
            <a:ext cx="68897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4572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LOS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VENTURA ANGELES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084695" y="5998845"/>
            <a:ext cx="40894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ORANGE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7773670" y="5953125"/>
            <a:ext cx="4699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RIVERSIDE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7535545" y="6364605"/>
            <a:ext cx="51308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DIEGO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8209280" y="6318885"/>
            <a:ext cx="44259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IMPERIAL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5767705" y="317055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EL DORADO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4347845" y="3249295"/>
            <a:ext cx="4394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SONOMA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1038205" y="6431280"/>
            <a:ext cx="28067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64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5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4565" y="1739900"/>
            <a:ext cx="2743200" cy="1501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700"/>
              </a:lnSpc>
              <a:spcAft>
                <a:spcPts val="3880"/>
              </a:spcAft>
            </a:pPr>
            <a:r>
              <a:rPr lang="en-US" sz="5900" b="1" spc="-80">
                <a:solidFill>
                  <a:srgbClr val="13305A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24930"/>
            <a:ext cx="12192000" cy="21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5"/>
              </a:spcAft>
            </a:pPr>
            <a:r>
              <a:rPr lang="en-US" sz="1250" spc="0">
                <a:solidFill>
                  <a:srgbClr val="888888"/>
                </a:solidFill>
                <a:latin typeface="Segoe UI" panose="02020603050405020304" pitchFamily="2"/>
              </a:rPr>
              <a:t>65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6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43180" rIns="0" bIns="0" anchor="t"/>
          <a:lstStyle/>
          <a:p>
            <a:pPr marL="0" marR="0" indent="0" algn="ctr">
              <a:lnSpc>
                <a:spcPts val="2300"/>
              </a:lnSpc>
              <a:spcAft>
                <a:spcPts val="21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1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Module 1 Sources (1 of 3)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72440" y="981710"/>
            <a:ext cx="5309870" cy="3062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93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4: Millions of Children in Medi-Cal Are Not Receiving Preventive Health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-5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CMS Child Core Set Measures FY 2021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State Audit 2019</a:t>
            </a:r>
          </a:p>
          <a:p>
            <a:pPr marL="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5: Goals of Medi-Cal for Kids &amp; Teens Provider Training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300"/>
              </a:lnSpc>
              <a:spcBef>
                <a:spcPts val="4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8: What is Medi-Cal for Kids &amp; Teens?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42 CFR § 441.50-441.62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32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9: Medi-Cal for Kids &amp; Teens Services Are Free for Most Children Under Age </a:t>
            </a:r>
          </a:p>
          <a:p>
            <a:pPr marL="32004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-75">
                <a:solidFill>
                  <a:srgbClr val="000000"/>
                </a:solidFill>
                <a:latin typeface="Segoe UI" panose="02020603050405020304" pitchFamily="2"/>
              </a:rPr>
              <a:t>21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72440" y="4056380"/>
            <a:ext cx="5303520" cy="2665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457200" marR="0" indent="320040" algn="l">
              <a:lnSpc>
                <a:spcPts val="1300"/>
              </a:lnSpc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SB 75: Full Scope Medi-Cal Coverage for All Children FAQs</a:t>
            </a:r>
          </a:p>
          <a:p>
            <a:pPr marL="457200" marR="0" indent="3200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300"/>
              </a:lnSpc>
              <a:spcBef>
                <a:spcPts val="50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11: Medi-Cal for Kids &amp; Teens Periodic Screenings </a:t>
            </a:r>
          </a:p>
          <a:p>
            <a:pPr marL="457200" marR="0" indent="320040" algn="l">
              <a:lnSpc>
                <a:spcPts val="1300"/>
              </a:lnSpc>
              <a:spcBef>
                <a:spcPts val="1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§ 441.56</a:t>
            </a:r>
          </a:p>
          <a:p>
            <a:pPr marL="457200" marR="0" indent="320040" algn="l">
              <a:lnSpc>
                <a:spcPts val="1300"/>
              </a:lnSpc>
              <a:spcBef>
                <a:spcPts val="29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0">
                <a:solidFill>
                  <a:srgbClr val="0000FF"/>
                </a:solidFill>
                <a:latin typeface="Segoe UI" panose="02020603050405020304" pitchFamily="2"/>
              </a:rPr>
              <a:t>CMCS Informational Bulletin: Coverage of Blood Lead Testing for Children</a:t>
            </a:r>
          </a:p>
          <a:p>
            <a:pPr marL="0" marR="0" indent="0"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Enrolled in Medicaid and the Children’s Health Insurance Program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13: Blood Lead Screening Services (1 of 2) </a:t>
            </a:r>
          </a:p>
          <a:p>
            <a:pPr marL="457200" marR="0" indent="320040" algn="l">
              <a:lnSpc>
                <a:spcPts val="1300"/>
              </a:lnSpc>
              <a:spcBef>
                <a:spcPts val="1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CDC Recommendations for Post-Arrival Lead Screening of Refugees</a:t>
            </a:r>
          </a:p>
          <a:p>
            <a:pPr marL="457200" marR="0" indent="320040" algn="l">
              <a:lnSpc>
                <a:spcPts val="1300"/>
              </a:lnSpc>
              <a:spcBef>
                <a:spcPts val="320"/>
              </a:spcBef>
              <a:spcAft>
                <a:spcPts val="28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20-016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238240" y="981710"/>
            <a:ext cx="5083810" cy="576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935" rIns="0" bIns="0" anchor="t"/>
          <a:lstStyle/>
          <a:p>
            <a:pPr marL="91440" marR="0" indent="0" algn="l">
              <a:lnSpc>
                <a:spcPts val="1300"/>
              </a:lnSpc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13 (cont.): Blood Lead Screening Services (1 of 2) </a:t>
            </a:r>
          </a:p>
          <a:p>
            <a:pPr marL="54864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91440" marR="0" indent="0" algn="l">
              <a:lnSpc>
                <a:spcPts val="1300"/>
              </a:lnSpc>
              <a:spcBef>
                <a:spcPts val="47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14: Blood Lead Screening Services (2 of 2) </a:t>
            </a:r>
          </a:p>
          <a:p>
            <a:pPr marL="54864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CDC Recommendations for Post-Arrival Lead Screening of Refugees</a:t>
            </a:r>
          </a:p>
          <a:p>
            <a:pPr marL="54864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20">
                <a:solidFill>
                  <a:srgbClr val="0000FF"/>
                </a:solidFill>
                <a:latin typeface="Segoe UI" panose="02020603050405020304" pitchFamily="2"/>
              </a:rPr>
              <a:t>APL 20-016</a:t>
            </a:r>
          </a:p>
          <a:p>
            <a:pPr marL="54864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91440" marR="0" indent="0" algn="l">
              <a:lnSpc>
                <a:spcPts val="1300"/>
              </a:lnSpc>
              <a:spcBef>
                <a:spcPts val="50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15: Developmental Screening Services </a:t>
            </a:r>
          </a:p>
          <a:p>
            <a:pPr marL="54864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54864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18-009</a:t>
            </a:r>
          </a:p>
          <a:p>
            <a:pPr marL="54864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54864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SPA 21-0045 (pending)</a:t>
            </a:r>
          </a:p>
          <a:p>
            <a:pPr marL="54864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Public Notice for SPA 21-0045</a:t>
            </a:r>
          </a:p>
          <a:p>
            <a:pPr marL="54864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9144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16: Autism Spectrum Disorder Screening Services </a:t>
            </a:r>
          </a:p>
          <a:p>
            <a:pPr marL="548640" marR="0" indent="320040" algn="l">
              <a:lnSpc>
                <a:spcPts val="1300"/>
              </a:lnSpc>
              <a:spcBef>
                <a:spcPts val="1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18-009</a:t>
            </a:r>
          </a:p>
          <a:p>
            <a:pPr marL="548640" marR="0" indent="3200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BHT Webpage</a:t>
            </a:r>
          </a:p>
          <a:p>
            <a:pPr marL="9144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17: Depression Screening Services </a:t>
            </a:r>
          </a:p>
          <a:p>
            <a:pPr marL="548640" marR="0" indent="32004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r">
              <a:lnSpc>
                <a:spcPts val="1600"/>
              </a:lnSpc>
              <a:spcBef>
                <a:spcPts val="390"/>
              </a:spcBef>
              <a:spcAft>
                <a:spcPts val="82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66 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00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Module 1 Sources (2 of 3)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2440" y="1097280"/>
            <a:ext cx="5220970" cy="5623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17 (cont.): Depression Screening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18: Dyadic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10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22-029</a:t>
            </a:r>
          </a:p>
          <a:p>
            <a:pPr marL="457200" marR="0" indent="320040" algn="l">
              <a:lnSpc>
                <a:spcPts val="13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Non-Specialty Mental Health Services: Psychiatric and</a:t>
            </a:r>
          </a:p>
          <a:p>
            <a:pPr marL="777240" marR="0" indent="0" algn="l">
              <a:lnSpc>
                <a:spcPts val="1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Psychological Services Provider Manual</a:t>
            </a:r>
            <a:r>
              <a:rPr lang="en-US" sz="1100" u="sng" spc="0">
                <a:solidFill>
                  <a:srgbClr val="782B8A"/>
                </a:solidFill>
                <a:latin typeface="Segoe UI" panose="02020603050405020304" pitchFamily="2"/>
              </a:rPr>
              <a:t>  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0">
                <a:solidFill>
                  <a:srgbClr val="0000FF"/>
                </a:solidFill>
                <a:latin typeface="Segoe UI" panose="02020603050405020304" pitchFamily="2"/>
              </a:rPr>
              <a:t>Medi-Cal’s Strategy to Support Health and Opportunity for Children and</a:t>
            </a:r>
          </a:p>
          <a:p>
            <a:pPr marL="7772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Families</a:t>
            </a:r>
            <a:r>
              <a:rPr lang="en-US" sz="1100" u="sng" spc="-5">
                <a:solidFill>
                  <a:srgbClr val="782B8A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19: Vision and Hearing Screening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EPSDT Periodicity Schedule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20: Oral Health Screening &amp; Assessment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15-012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29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Dental Benefits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Dental Member Handbook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Dental Program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EPSDT Dental Periodicity Schedule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21: ACEs/Trauma Screening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19-018</a:t>
            </a:r>
          </a:p>
          <a:p>
            <a:pPr marL="457200" marR="0" indent="320040" algn="l">
              <a:lnSpc>
                <a:spcPts val="1300"/>
              </a:lnSpc>
              <a:spcBef>
                <a:spcPts val="265"/>
              </a:spcBef>
              <a:spcAft>
                <a:spcPts val="2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SPA 21-0045 (pending)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39840" y="966470"/>
            <a:ext cx="5358130" cy="5702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21 (cont.): ACEs/Trauma Screening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Public Notice for SPA 21-0045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OSG ACEs Aware Webpage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Trauma Screenings and Trauma-Informed Care Provider Trainings</a:t>
            </a:r>
          </a:p>
          <a:p>
            <a:pPr marL="0" marR="0" indent="0" algn="l">
              <a:lnSpc>
                <a:spcPts val="16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22: Alcohol and Drug Screening, Assessment, Brief Interventions and Referral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to Treatment (SABIRT) 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21-014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23: Initial Health Appointment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Population Health Management Program Guide</a:t>
            </a:r>
          </a:p>
          <a:p>
            <a:pPr marL="0" marR="0" indent="0" algn="l">
              <a:lnSpc>
                <a:spcPts val="1700"/>
              </a:lnSpc>
              <a:spcBef>
                <a:spcPts val="4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24: As Needed Screenings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25: As Needed Screenings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26: Medi-Cal for Kids &amp; Teens Diagnostic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§ 441.56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4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27: Medical Necessity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§1905(a)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800"/>
              </a:lnSpc>
              <a:spcBef>
                <a:spcPts val="205"/>
              </a:spcBef>
              <a:spcAft>
                <a:spcPts val="525"/>
              </a:spcAft>
              <a:buFont typeface="Wingdings"/>
              <a:buChar char="§"/>
              <a:tabLst>
                <a:tab pos="4709160" algn="l"/>
              </a:tabLst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  <a:r>
              <a:rPr lang="en-US" sz="100" spc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67 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870" y="27940"/>
            <a:ext cx="82296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69590" y="336550"/>
            <a:ext cx="6059170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305A"/>
                </a:solidFill>
                <a:latin typeface="Segoe UI" panose="02020603050405020304" pitchFamily="2"/>
              </a:rPr>
              <a:t>Module 1 Sources (3 of 3)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87680" y="960755"/>
            <a:ext cx="2441575" cy="340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0" rIns="0" bIns="0" anchor="t"/>
          <a:lstStyle/>
          <a:p>
            <a:pPr marL="0" marR="0" indent="0" algn="l">
              <a:lnSpc>
                <a:spcPts val="1700"/>
              </a:lnSpc>
              <a:spcAft>
                <a:spcPts val="265"/>
              </a:spcAft>
              <a:tabLst>
                <a:tab pos="2468880" algn="r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28: Medical Necessity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33490" y="967105"/>
            <a:ext cx="4886325" cy="450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191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4892040" algn="r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34 (cont.): Settings for Medi-Cal for Kids &amp; Teens Services: Telehealth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Modality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87680" y="1301750"/>
            <a:ext cx="5196840" cy="5328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320040" algn="l">
              <a:lnSpc>
                <a:spcPts val="1200"/>
              </a:lnSpc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1905(a)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0" marR="0" indent="0" algn="l">
              <a:lnSpc>
                <a:spcPts val="1700"/>
              </a:lnSpc>
              <a:spcBef>
                <a:spcPts val="6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29: Medical Necessity Review Criteria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0" marR="0" indent="0" algn="l">
              <a:lnSpc>
                <a:spcPts val="1700"/>
              </a:lnSpc>
              <a:spcBef>
                <a:spcPts val="9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30: Second Opinions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31: Medical Necessity Review Criteria: Occupational Therapy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Occupational Therapy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32: Settings for Medi-Cal for Kids &amp; Teens Services: School-Based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LEA BOP Provider Manual</a:t>
            </a:r>
          </a:p>
          <a:p>
            <a:pPr marL="0" marR="0" indent="0" algn="l">
              <a:lnSpc>
                <a:spcPts val="1700"/>
              </a:lnSpc>
              <a:spcBef>
                <a:spcPts val="6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33: Setting for Medi-Cal for Kids &amp; Teens Services: Out-Of-State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SPA 21-0045 (pending)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34: Settings for Medi-Cal for Kids &amp; Teens Services: Telehealth Modality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600"/>
              </a:lnSpc>
              <a:spcBef>
                <a:spcPts val="50"/>
              </a:spcBef>
              <a:spcAft>
                <a:spcPts val="28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Telehealth Provider Manual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33490" y="1425575"/>
            <a:ext cx="4349750" cy="3305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320040" algn="l">
              <a:lnSpc>
                <a:spcPts val="1500"/>
              </a:lnSpc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Telehealth Policy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35: Required Services to Support Access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§ 441.62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22-008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700"/>
              </a:lnSpc>
              <a:spcBef>
                <a:spcPts val="7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36: Required Services to Support Access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21-004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22-002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37: Informing Families of Medi-Cal for Kids &amp; Teens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</a:t>
            </a:r>
            <a:r>
              <a:rPr lang="en-US" sz="1150" u="sng" spc="-5">
                <a:solidFill>
                  <a:srgbClr val="0000FF"/>
                </a:solidFill>
                <a:latin typeface="Times New Roman" panose="02020603050405020304" pitchFamily="1"/>
              </a:rPr>
              <a:t>§ </a:t>
            </a: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441.56(a)(4)</a:t>
            </a:r>
          </a:p>
          <a:p>
            <a:pPr marL="457200" marR="0" indent="320040" algn="l">
              <a:lnSpc>
                <a:spcPts val="1300"/>
              </a:lnSpc>
              <a:spcBef>
                <a:spcPts val="2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0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600"/>
              </a:lnSpc>
              <a:spcBef>
                <a:spcPts val="10"/>
              </a:spcBef>
              <a:spcAft>
                <a:spcPts val="26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81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68 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6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870" y="27940"/>
            <a:ext cx="81978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69590" y="336550"/>
            <a:ext cx="6062345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305A"/>
                </a:solidFill>
                <a:latin typeface="Segoe UI" panose="02020603050405020304" pitchFamily="2"/>
              </a:rPr>
              <a:t>Module 2 Sources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5615" y="963295"/>
            <a:ext cx="5029200" cy="5667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0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43: Mental Health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Mental Health Services Page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44: Mental Health Services Screening and Transition Tools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22-028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Mental Health Services Page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45: No Wrong Door Policy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22-005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5">
                <a:solidFill>
                  <a:srgbClr val="0000FF"/>
                </a:solidFill>
                <a:latin typeface="Segoe UI" panose="02020603050405020304" pitchFamily="2"/>
              </a:rPr>
              <a:t>BHIN 22-011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0">
                <a:solidFill>
                  <a:srgbClr val="0000FF"/>
                </a:solidFill>
                <a:latin typeface="Segoe UI" panose="02020603050405020304" pitchFamily="2"/>
              </a:rPr>
              <a:t>No Wrong Door for Mental Health Services Policy DHCS Presentation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46: Non-Specialty Mental Health Services (NSMHS)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5">
                <a:solidFill>
                  <a:srgbClr val="0000FF"/>
                </a:solidFill>
                <a:latin typeface="Segoe UI" panose="02020603050405020304" pitchFamily="2"/>
              </a:rPr>
              <a:t>BHIN 22-011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Non-Specialty Mental Health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Psychiatric and Psychological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47: County Specialty Mental Health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BHIN: 21-058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Manual for ICC, IHBS, TFC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Mental Health Services Webpage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48: SMHS Access Criteria </a:t>
            </a:r>
          </a:p>
          <a:p>
            <a:pPr marL="457200" marR="0" indent="32004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 21-073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49: Substance Use Disorder Services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1905(a)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Title 22, CCR, Section 51341.1. (d)(1-6)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21-014</a:t>
            </a:r>
          </a:p>
          <a:p>
            <a:pPr marL="457200" marR="0" indent="320040" algn="l">
              <a:lnSpc>
                <a:spcPts val="1600"/>
              </a:lnSpc>
              <a:spcBef>
                <a:spcPts val="40"/>
              </a:spcBef>
              <a:spcAft>
                <a:spcPts val="29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 22-003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33490" y="963295"/>
            <a:ext cx="4669790" cy="5286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0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49 (cont.): Substance Use Disorder Services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DMC-ODS County Contracts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 State Plan Contract</a:t>
            </a:r>
          </a:p>
          <a:p>
            <a:pPr marL="0" marR="0" indent="0" algn="l">
              <a:lnSpc>
                <a:spcPts val="1700"/>
              </a:lnSpc>
              <a:spcBef>
                <a:spcPts val="6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50: Substance Use Disorder Services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1905(a)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Title 22, CCR, Section 51341.1. (d)(1-6)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21-014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 22-003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DMC-ODS County Contracts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 State Plan Contract</a:t>
            </a:r>
          </a:p>
          <a:p>
            <a:pPr marL="0" marR="0" indent="0" algn="l">
              <a:lnSpc>
                <a:spcPts val="1700"/>
              </a:lnSpc>
              <a:spcBef>
                <a:spcPts val="9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51: Mobile Crisis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 21-073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BHIN 22-064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Mobile Crisis Services Webpage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52: Psychiatric Collaborative Care Management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Family Code FAM 6929(b)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Eligibility Division Information Letter: 21-09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53: County SMHS: Intensive Home-Based Services (IHBS)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53: County SMHS: Intensive Home-Based Services (IHBS)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BHIN: 21-058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Manual for ICC, IHBS, TFC</a:t>
            </a:r>
          </a:p>
          <a:p>
            <a:pPr marL="457200" marR="0" indent="320040" algn="l">
              <a:lnSpc>
                <a:spcPts val="1600"/>
              </a:lnSpc>
              <a:spcBef>
                <a:spcPts val="65"/>
              </a:spcBef>
              <a:spcAft>
                <a:spcPts val="50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Mental Health Services Webpage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81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69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950700" cy="786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1075"/>
              </a:spcAft>
            </a:pPr>
            <a:r>
              <a:rPr lang="en-US" sz="3950" b="1" spc="-60">
                <a:solidFill>
                  <a:srgbClr val="1330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19507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7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25170" y="1746250"/>
            <a:ext cx="10802620" cy="4277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685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3900" spc="11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is Medi-Cal for Kids &amp; Teens </a:t>
            </a:r>
          </a:p>
          <a:p>
            <a:pPr marL="0" marR="0" indent="0" algn="l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900" spc="11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screening, diagnostic services, and treatment services are covered under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l">
              <a:lnSpc>
                <a:spcPts val="2600"/>
              </a:lnSpc>
              <a:spcBef>
                <a:spcPts val="1590"/>
              </a:spcBef>
              <a:spcAft>
                <a:spcPts val="0"/>
              </a:spcAft>
            </a:pPr>
            <a:r>
              <a:rPr lang="en-US" sz="390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What the definition of “medical necessity” means for children enrolled in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0">
                <a:solidFill>
                  <a:srgbClr val="000000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l">
              <a:lnSpc>
                <a:spcPts val="2900"/>
              </a:lnSpc>
              <a:spcBef>
                <a:spcPts val="1590"/>
              </a:spcBef>
              <a:spcAft>
                <a:spcPts val="0"/>
              </a:spcAft>
            </a:pPr>
            <a:r>
              <a:rPr lang="en-US" sz="390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What limitations can be placed on Medi-Cal for Kids &amp; Teens services </a:t>
            </a:r>
          </a:p>
          <a:p>
            <a:pPr marL="0" marR="0" indent="0" algn="l">
              <a:lnSpc>
                <a:spcPts val="29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90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How you can help support access to required services for your patients </a:t>
            </a:r>
          </a:p>
          <a:p>
            <a:pPr marL="0" marR="0" indent="0" algn="l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900" spc="5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Your role in informing children and families about Medi-Cal for Kids &amp; Teens </a:t>
            </a:r>
          </a:p>
          <a:p>
            <a:pPr marL="32004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covered services 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70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870" y="27940"/>
            <a:ext cx="81978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69590" y="339725"/>
            <a:ext cx="6062345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305A"/>
                </a:solidFill>
                <a:latin typeface="Segoe UI" panose="02020603050405020304" pitchFamily="2"/>
              </a:rPr>
              <a:t>Module 2 Sources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5615" y="966470"/>
            <a:ext cx="4446905" cy="568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650" spc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54: CCS Requirements for Primary Care Providers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CCS Program Overview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55: CCS Requirements for Primary Care Providers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CCS Program Overview</a:t>
            </a:r>
          </a:p>
          <a:p>
            <a:pPr marL="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56: Classic CCS Counties &amp; CCS WCM Counties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21-005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CCS Program Overview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CCS WCM Program Overview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DHCS WCM FAQs</a:t>
            </a:r>
          </a:p>
          <a:p>
            <a:pPr marL="0" marR="0" indent="0" algn="l">
              <a:lnSpc>
                <a:spcPts val="1700"/>
              </a:lnSpc>
              <a:spcBef>
                <a:spcPts val="2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-1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57: Medi-Cal for Kids &amp; Teens Skilled Nursing Services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20-012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EPDST Provider Manual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Skilled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PDHC EPDST Manual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Private Duty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Changes in the Authorization Process for PDN</a:t>
            </a:r>
          </a:p>
          <a:p>
            <a:pPr marL="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-1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58: Medi-Cal for Kids &amp; Teens Skilled Nursing Services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EPDST Provider Manual EPSDT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Skilled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Private Duty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PDHC EPDST Manual</a:t>
            </a:r>
          </a:p>
          <a:p>
            <a:pPr marL="457200" marR="0" indent="320040" algn="l">
              <a:lnSpc>
                <a:spcPts val="1600"/>
              </a:lnSpc>
              <a:spcBef>
                <a:spcPts val="80"/>
              </a:spcBef>
              <a:spcAft>
                <a:spcPts val="45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Changes in the Authorization Process for PDN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27775" y="966470"/>
            <a:ext cx="4827905" cy="1778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4846320" algn="r"/>
              </a:tabLst>
            </a:pPr>
            <a:r>
              <a:rPr lang="en-US" sz="1650" spc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59: Medical Necessity Review Criteria: Private Duty Nursing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PDHC EPDST Manual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Skilled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Private Duty Nursing Services</a:t>
            </a:r>
          </a:p>
          <a:p>
            <a:pPr marL="457200" marR="0" indent="320040" algn="l">
              <a:lnSpc>
                <a:spcPts val="1600"/>
              </a:lnSpc>
              <a:spcBef>
                <a:spcPts val="45"/>
              </a:spcBef>
              <a:spcAft>
                <a:spcPts val="50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Changes in the Authorization Process for PDN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81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70 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8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9380" y="365760"/>
            <a:ext cx="1195070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193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What is Medi-Cal for Kids &amp; Teens?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6870" y="1256030"/>
            <a:ext cx="6426200" cy="538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4160" rIns="0" bIns="0" anchor="t"/>
          <a:lstStyle/>
          <a:p>
            <a:pPr marL="9144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Requires comprehensive age-appropriate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health care services be provided to all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Medi-Cal enrolled children and youth under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75">
                <a:solidFill>
                  <a:srgbClr val="000000"/>
                </a:solidFill>
                <a:latin typeface="Segoe UI" panose="02020603050405020304" pitchFamily="2"/>
              </a:rPr>
              <a:t>age 21 </a:t>
            </a:r>
          </a:p>
          <a:p>
            <a:pPr marL="91440" marR="0" indent="0" algn="l">
              <a:lnSpc>
                <a:spcPts val="2700"/>
              </a:lnSpc>
              <a:spcBef>
                <a:spcPts val="3020"/>
              </a:spcBef>
              <a:spcAft>
                <a:spcPts val="0"/>
              </a:spcAft>
            </a:pPr>
            <a:r>
              <a:rPr lang="en-US" sz="2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Requires preventive screening, diagnostic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services, and treatment services </a:t>
            </a:r>
          </a:p>
          <a:p>
            <a:pPr marL="91440" marR="0" indent="0" algn="l">
              <a:lnSpc>
                <a:spcPts val="2700"/>
              </a:lnSpc>
              <a:spcBef>
                <a:spcPts val="3020"/>
              </a:spcBef>
              <a:spcAft>
                <a:spcPts val="0"/>
              </a:spcAft>
            </a:pPr>
            <a:r>
              <a:rPr lang="en-US" sz="2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Screenings, coverage requirements, and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definition of medical necessity for children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enrolled in Medi-Cal are more robust than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591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that for adults’ care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186160" y="6431280"/>
            <a:ext cx="7302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8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830185" y="1372235"/>
            <a:ext cx="2426335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10">
                <a:solidFill>
                  <a:srgbClr val="FFFFFF"/>
                </a:solidFill>
                <a:latin typeface="Segoe UI" panose="02020603050405020304" pitchFamily="2"/>
              </a:rPr>
              <a:t>Goal of Medi-Cal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-5">
                <a:solidFill>
                  <a:srgbClr val="FFFFFF"/>
                </a:solidFill>
                <a:latin typeface="Segoe UI" panose="02020603050405020304" pitchFamily="2"/>
              </a:rPr>
              <a:t>Kids &amp; Teens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839710" y="2277745"/>
            <a:ext cx="32734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i="1" spc="0">
                <a:solidFill>
                  <a:srgbClr val="000000"/>
                </a:solidFill>
                <a:latin typeface="Segoe UI" panose="02020603050405020304" pitchFamily="2"/>
              </a:rPr>
              <a:t>Ensure that children get the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820785" y="5359400"/>
            <a:ext cx="132016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45">
                <a:solidFill>
                  <a:srgbClr val="FFFFFF"/>
                </a:solidFill>
                <a:latin typeface="Segoe UI" panose="02020603050405020304" pitchFamily="2"/>
              </a:rPr>
              <a:t>Right Place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839200" y="4197985"/>
            <a:ext cx="128333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55">
                <a:solidFill>
                  <a:srgbClr val="FFFFFF"/>
                </a:solidFill>
                <a:latin typeface="Segoe UI" panose="02020603050405020304" pitchFamily="2"/>
              </a:rPr>
              <a:t>Right Time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866505" y="3033395"/>
            <a:ext cx="12287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55">
                <a:solidFill>
                  <a:srgbClr val="FFFFFF"/>
                </a:solidFill>
                <a:latin typeface="Segoe UI" panose="02020603050405020304" pitchFamily="2"/>
              </a:rPr>
              <a:t>Right Care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192895" y="3646170"/>
            <a:ext cx="56959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0">
                <a:solidFill>
                  <a:srgbClr val="000000"/>
                </a:solidFill>
                <a:latin typeface="Segoe UI" panose="02020603050405020304" pitchFamily="2"/>
              </a:rPr>
              <a:t>at the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201785" y="4810760"/>
            <a:ext cx="55499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5">
                <a:solidFill>
                  <a:srgbClr val="000000"/>
                </a:solidFill>
                <a:latin typeface="Segoe UI" panose="02020603050405020304" pitchFamily="2"/>
              </a:rPr>
              <a:t>in the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9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112500" cy="148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50876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Services Are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30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Free for Most Children Under Age 21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782695" y="2188845"/>
            <a:ext cx="7193280" cy="1076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04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 All medically necessary Medi-Cal for Kids &amp; Teens preventive,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screening, diagnostic, and treatment services for children and </a:t>
            </a:r>
          </a:p>
          <a:p>
            <a:pPr marL="320040" marR="0" indent="0" algn="l">
              <a:lnSpc>
                <a:spcPts val="2400"/>
              </a:lnSpc>
              <a:spcBef>
                <a:spcPts val="10"/>
              </a:spcBef>
              <a:spcAft>
                <a:spcPts val="42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youth are </a:t>
            </a:r>
            <a:r>
              <a:rPr lang="en-US" sz="1950" b="1" spc="-20">
                <a:solidFill>
                  <a:srgbClr val="000000"/>
                </a:solidFill>
                <a:latin typeface="Segoe UI" panose="02020603050405020304" pitchFamily="2"/>
              </a:rPr>
              <a:t>free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for most children and youth under age 21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82695" y="3411220"/>
            <a:ext cx="7141210" cy="163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87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Some youth between ages 18 and 20 enrolled in Medi-Cal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may pay a “Share of Cost” for some treatment based on their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income and family size. This is determined at the time of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Medi-Cal eligibility. These youth are “carved out” of Medi-Cal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managed care and receive services through fee-for-service.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132820" y="643128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9 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962785" y="1334135"/>
            <a:ext cx="8305800" cy="16313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6400"/>
              </a:lnSpc>
              <a:spcAft>
                <a:spcPts val="0"/>
              </a:spcAft>
            </a:pPr>
            <a:r>
              <a:rPr lang="en-US" sz="5300" b="1" spc="-45">
                <a:solidFill>
                  <a:srgbClr val="FFFFFF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6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300" b="1" spc="-20">
                <a:solidFill>
                  <a:srgbClr val="FFFFFF"/>
                </a:solidFill>
                <a:latin typeface="Segoe UI" panose="02020603050405020304" pitchFamily="2"/>
              </a:rPr>
              <a:t>Provider Training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54735" y="1789430"/>
            <a:ext cx="10082530" cy="433387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13157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02435" indent="0" algn="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315700" cy="14236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16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Periodicity Schedule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13157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10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941830" y="1901825"/>
            <a:ext cx="8936355" cy="871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Medi-Cal for Kids &amp; Teens follows the </a:t>
            </a:r>
            <a:r>
              <a:rPr lang="en-US" sz="2350" b="1" spc="0">
                <a:solidFill>
                  <a:srgbClr val="000000"/>
                </a:solidFill>
                <a:latin typeface="Segoe UI" panose="02020603050405020304" pitchFamily="2"/>
              </a:rPr>
              <a:t>Bright Futures/American </a:t>
            </a:r>
          </a:p>
          <a:p>
            <a:pPr marL="0" marR="0" indent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20">
                <a:solidFill>
                  <a:srgbClr val="000000"/>
                </a:solidFill>
                <a:latin typeface="Segoe UI" panose="02020603050405020304" pitchFamily="2"/>
              </a:rPr>
              <a:t>Academy of Pediatrics (BF/AAP) Periodicity Schedule.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941830" y="2999105"/>
            <a:ext cx="8890635" cy="1237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922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The BF/AAP Periodicity Schedule is a schedule of screenings and </a:t>
            </a:r>
          </a:p>
          <a:p>
            <a:pPr marL="27432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assessments recommended at each well-child visit from infancy </a:t>
            </a:r>
          </a:p>
          <a:p>
            <a:pPr marL="2743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through adolescence.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941830" y="4465320"/>
            <a:ext cx="7851140" cy="8686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045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40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The most up to date BF/AAP Periodicity Schedule can be </a:t>
            </a:r>
          </a:p>
          <a:p>
            <a:pPr marL="274320" marR="0" indent="0" algn="l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accessed online</a:t>
            </a:r>
            <a:r>
              <a:rPr lang="en-US" sz="2400" u="sng" spc="-5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2400" spc="-5">
                <a:solidFill>
                  <a:srgbClr val="0562C1"/>
                </a:solidFill>
                <a:latin typeface="Segoe UI" panose="02020603050405020304" pitchFamily="2"/>
              </a:rPr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52730" y="1694815"/>
            <a:ext cx="11814175" cy="50380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84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355"/>
              </a:spcAft>
            </a:pPr>
            <a:r>
              <a:rPr lang="en-US" sz="3800" b="1" spc="30">
                <a:solidFill>
                  <a:srgbClr val="13305A"/>
                </a:solidFill>
                <a:latin typeface="Segoe UI" panose="02020603050405020304" pitchFamily="2"/>
              </a:rPr>
              <a:t>Medi-Cal for Kids &amp; Teens Periodic Screenings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24255"/>
            <a:ext cx="12192000" cy="64579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18288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Medi-Cal for Kids &amp; Teens screening services are designed to identify health and developmental issues as early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as possible.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6870" y="1737995"/>
            <a:ext cx="3111500" cy="270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600" b="1" spc="-25">
                <a:solidFill>
                  <a:srgbClr val="FFFFFF"/>
                </a:solidFill>
                <a:latin typeface="Segoe UI" panose="02020603050405020304" pitchFamily="2"/>
              </a:rPr>
              <a:t>Reimbursable Screening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24415" y="2082165"/>
            <a:ext cx="1986915" cy="2729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65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Any qualified Medi-Cal provider (acting within the scope of their practice) may conduct these screenings. </a:t>
            </a:r>
          </a:p>
          <a:p>
            <a:pPr marL="0" marR="0" indent="0" algn="l">
              <a:lnSpc>
                <a:spcPts val="17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400" b="1" spc="0">
                <a:solidFill>
                  <a:srgbClr val="FFFFFF"/>
                </a:solidFill>
                <a:latin typeface="Segoe UI" panose="02020603050405020304" pitchFamily="2"/>
              </a:rPr>
              <a:t>Screenings may be provided at physician offices and clinics, community health centers, local health departments, or schools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766560" y="2125980"/>
            <a:ext cx="2258695" cy="1167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Behavioral health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screening, including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depression screening and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tobacco, alcohol, or drug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use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3456305" y="2241550"/>
            <a:ext cx="275526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Comprehensive, unclothed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physical exam, including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nutritional, height/weight, and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Body Mass Index assessment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6425" y="2470150"/>
            <a:ext cx="2371725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1828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Comprehensive health and developmental history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386455" y="3658870"/>
            <a:ext cx="2892425" cy="1624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Age-appropriate immunizations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(based on the Bright Futures /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American Academy of Pediatrics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(BF/AAP) Periodicity Schedule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and Advisory Committee on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Immunization Practices (ACIP) </a:t>
            </a:r>
            <a:r>
              <a:t/>
            </a:r>
            <a:br/>
            <a:r>
              <a:rPr lang="en-US" sz="1500" b="1" spc="-5">
                <a:solidFill>
                  <a:srgbClr val="000000"/>
                </a:solidFill>
                <a:latin typeface="Segoe UI" panose="02020603050405020304" pitchFamily="2"/>
              </a:rPr>
              <a:t>Recommendations)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48970" y="4003675"/>
            <a:ext cx="2292350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Developmental screening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for physical and mental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health using standardized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screening tools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6729730" y="4116070"/>
            <a:ext cx="2338070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Age-appropriate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laboratory tests, including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blood lead screening test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927590" y="5191760"/>
            <a:ext cx="1956435" cy="1083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460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</a:pPr>
            <a:r>
              <a:rPr lang="en-US" sz="1350" b="1" spc="0">
                <a:solidFill>
                  <a:srgbClr val="FFFFFF"/>
                </a:solidFill>
                <a:latin typeface="Segoe UI" panose="02020603050405020304" pitchFamily="2"/>
              </a:rPr>
              <a:t>Families do not need to request these screenings, and prior authorizations are not permitted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609600" y="5649595"/>
            <a:ext cx="2365375" cy="940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Oral health screenings and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referrals to a dentist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(beginning by age 1 or </a:t>
            </a:r>
            <a:r>
              <a:t/>
            </a:r>
            <a:br/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eruption of first tooth)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760210" y="5765165"/>
            <a:ext cx="2280285" cy="7118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500" b="1" spc="0">
                <a:solidFill>
                  <a:srgbClr val="000000"/>
                </a:solidFill>
                <a:latin typeface="Segoe UI" panose="02020603050405020304" pitchFamily="2"/>
              </a:rPr>
              <a:t>Health education and </a:t>
            </a:r>
            <a:r>
              <a:t/>
            </a:r>
            <a:br/>
            <a:r>
              <a:rPr lang="en-US" sz="1500" b="1" spc="0">
                <a:solidFill>
                  <a:srgbClr val="000000"/>
                </a:solidFill>
                <a:latin typeface="Segoe UI" panose="02020603050405020304" pitchFamily="2"/>
              </a:rPr>
              <a:t>anticipatory guidance for </a:t>
            </a:r>
            <a:r>
              <a:t/>
            </a:r>
            <a:br/>
            <a:r>
              <a:rPr lang="en-US" sz="1500" b="1" spc="0">
                <a:solidFill>
                  <a:srgbClr val="000000"/>
                </a:solidFill>
                <a:latin typeface="Segoe UI" panose="02020603050405020304" pitchFamily="2"/>
              </a:rPr>
              <a:t>child and caregiver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3602990" y="5878195"/>
            <a:ext cx="2450465" cy="4832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/>
          <a:lstStyle/>
          <a:p>
            <a:pPr marL="41148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500" b="1" spc="-10">
                <a:solidFill>
                  <a:srgbClr val="000000"/>
                </a:solidFill>
                <a:latin typeface="Segoe UI" panose="02020603050405020304" pitchFamily="2"/>
              </a:rPr>
              <a:t>Age-appropriate vision and hearing screenings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11047095" y="6431280"/>
            <a:ext cx="2476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11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344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Screenings &amp;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00200"/>
            <a:ext cx="12192000" cy="88392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4986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The following slides outline requirements for a subset of required screenings and services, including screening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46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tools and billing codes.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83335" y="2746375"/>
          <a:ext cx="9619615" cy="3340735"/>
        </p:xfrm>
        <a:graphic>
          <a:graphicData uri="http://schemas.openxmlformats.org/drawingml/2006/table">
            <a:tbl>
              <a:tblPr/>
              <a:tblGrid>
                <a:gridCol w="4812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600"/>
                        </a:lnSpc>
                        <a:spcBef>
                          <a:spcPts val="280"/>
                        </a:spcBef>
                        <a:spcAft>
                          <a:spcPts val="36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Subset of Required Medi-Cal for Kids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377190" marR="0" indent="0" algn="l">
                        <a:lnSpc>
                          <a:spcPts val="2600"/>
                        </a:lnSpc>
                        <a:spcBef>
                          <a:spcPts val="280"/>
                        </a:spcBef>
                        <a:spcAft>
                          <a:spcPts val="360"/>
                        </a:spcAft>
                      </a:pPr>
                      <a:r>
                        <a:rPr lang="en-US" sz="200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&amp; Teens Screenings &amp;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100330" marR="0" indent="0" algn="l">
                        <a:lnSpc>
                          <a:spcPts val="2300"/>
                        </a:lnSpc>
                        <a:spcBef>
                          <a:spcPts val="175"/>
                        </a:spcBef>
                        <a:spcAft>
                          <a:spcPts val="37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Blood Lead Screening Services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175"/>
                        </a:spcBef>
                        <a:spcAft>
                          <a:spcPts val="37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Vision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 marL="100330" marR="0" indent="0" algn="l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Screening Services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Hearing Screening Services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Autism Spectrum Disorder (ASD) Screening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8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244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Oral Health Screening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Depression Screening Services (for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8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adolescents and postpartum individuals)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Adverse Childhood Experiences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8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(ACEs)/Trauma Screening Services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100330" marR="0" indent="0" algn="l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460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Dyadic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22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Alcohol and Drug Screening, Assessment,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Brief Interventions and Referral to Treatment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8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(SABIRT)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12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45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Blood Lead Screening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68580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429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perform blood lead screening tests at specific intervals and deliver anticipatory guidance to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52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parents/caregivers that indicates children can be harmed by exposure to lead and are at risk of lead poisoning.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889760"/>
            <a:ext cx="12192000" cy="448056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59690" rIns="0" bIns="0" anchor="t">
            <a:normAutofit fontScale="95000"/>
          </a:bodyPr>
          <a:lstStyle/>
          <a:p>
            <a:pPr marL="13716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Anticipatory Guidance.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provide oral or written anticipatory guidance to parents or caregivers at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each well-child visit starting at 6 months until 6 years of age; guidance must include information on: </a:t>
            </a:r>
          </a:p>
          <a:p>
            <a:pPr marL="640080" marR="0" indent="32004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harm of lead exposure to children (especially from lead-based paint and its dust) 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640080" marR="0" indent="32004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 risk of lead poisoning from the time a child begins to crawl until 6 years of age </a:t>
            </a:r>
          </a:p>
          <a:p>
            <a:pPr marL="137160" marR="0" indent="0" algn="l">
              <a:lnSpc>
                <a:spcPts val="2000"/>
              </a:lnSpc>
              <a:spcBef>
                <a:spcPts val="915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order or perform blood lead screening tests for children at the following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intervals: </a:t>
            </a:r>
          </a:p>
          <a:p>
            <a:pPr marL="640080" marR="0" indent="32004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At 12 months </a:t>
            </a:r>
            <a:r>
              <a:rPr lang="en-US" sz="1750" u="sng" spc="-25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 24 months of age; </a:t>
            </a:r>
          </a:p>
          <a:p>
            <a:pPr marL="640080" marR="0" indent="32004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In between 12 to 24 months of age if the child has no documented evidence of a blood lead screening test </a:t>
            </a:r>
          </a:p>
          <a:p>
            <a:pPr marL="9601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65">
                <a:solidFill>
                  <a:srgbClr val="000000"/>
                </a:solidFill>
                <a:latin typeface="Segoe UI" panose="02020603050405020304" pitchFamily="2"/>
              </a:rPr>
              <a:t>taken; </a:t>
            </a:r>
          </a:p>
          <a:p>
            <a:pPr marL="640080" marR="0" indent="320040" algn="l">
              <a:lnSpc>
                <a:spcPts val="22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In between 24 months to 6 years of age if the child has no documented evidence of a blood lead screening </a:t>
            </a:r>
          </a:p>
          <a:p>
            <a:pPr marL="9601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test taken; </a:t>
            </a:r>
          </a:p>
          <a:p>
            <a:pPr marL="640080" marR="0" indent="32004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Any time a change in circumstances has put the child at risk; 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640080" marR="0" indent="320040" algn="l">
              <a:lnSpc>
                <a:spcPts val="21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If requested by the parent or caregiver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13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26135" y="1417320"/>
            <a:ext cx="10542905" cy="304165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338560" y="4681855"/>
            <a:ext cx="48895" cy="488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51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362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Blood Lead Screening Services (2 of 2)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38200" y="4730750"/>
            <a:ext cx="10518775" cy="63055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3746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See California Department of Public Health’s (CDPH)</a:t>
            </a:r>
            <a:r>
              <a:rPr lang="en-US" sz="1750" u="sng" spc="-15">
                <a:solidFill>
                  <a:srgbClr val="0000FF"/>
                </a:solidFill>
                <a:latin typeface="Segoe UI" panose="02020603050405020304" pitchFamily="2"/>
              </a:rPr>
              <a:t>Standard of Care Guidelines on Childhood Lead</a:t>
            </a:r>
            <a:r>
              <a:rPr lang="en-US" sz="1750" u="sng" spc="-1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325"/>
              </a:spcAft>
            </a:pPr>
            <a:r>
              <a:rPr lang="en-US" sz="1750" u="sng" spc="-15">
                <a:solidFill>
                  <a:srgbClr val="0000FF"/>
                </a:solidFill>
                <a:latin typeface="Segoe UI" panose="02020603050405020304" pitchFamily="2"/>
              </a:rPr>
              <a:t>Poisoning for California Health Care Providers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more information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14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866140" y="1417320"/>
            <a:ext cx="10462895" cy="17456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995" rIns="0" bIns="0" anchor="t">
            <a:normAutofit fontScale="95000"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Refugee Screening.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follow the CDC Recommendations for Post-Arrival Lead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Screening of Refugees, which states that all refugee children ages 0-16 or adolescents over age 16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with suspected lead exposure should be evaluated with a blood lead screening test </a:t>
            </a:r>
          </a:p>
          <a:p>
            <a:pPr marL="0" marR="0" indent="0" algn="l">
              <a:lnSpc>
                <a:spcPts val="2200"/>
              </a:lnSpc>
              <a:spcBef>
                <a:spcPts val="3895"/>
              </a:spcBef>
              <a:spcAft>
                <a:spcPts val="585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CPT codes available for blood lead screening include: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66140" y="3277235"/>
          <a:ext cx="10462895" cy="990600"/>
        </p:xfrm>
        <a:graphic>
          <a:graphicData uri="http://schemas.openxmlformats.org/drawingml/2006/table">
            <a:tbl>
              <a:tblPr/>
              <a:tblGrid>
                <a:gridCol w="389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9965">
                <a:tc>
                  <a:txBody>
                    <a:bodyPr/>
                    <a:lstStyle/>
                    <a:p>
                      <a:pPr marL="594360" marR="0" indent="27432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36415 (venipuncture) </a:t>
                      </a:r>
                    </a:p>
                    <a:p>
                      <a:pPr marL="594360" marR="0" indent="274320" algn="l">
                        <a:lnSpc>
                          <a:spcPts val="2200"/>
                        </a:lnSpc>
                        <a:spcBef>
                          <a:spcPts val="81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36416 (finger stick) </a:t>
                      </a:r>
                    </a:p>
                    <a:p>
                      <a:pPr marL="594360" marR="0" indent="274320" algn="l">
                        <a:lnSpc>
                          <a:spcPts val="2100"/>
                        </a:lnSpc>
                        <a:spcBef>
                          <a:spcPts val="785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83655 (lead test)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2490470" indent="27432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·"/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99401, 99402, 99403, 99404 </a:t>
                      </a:r>
                    </a:p>
                    <a:p>
                      <a:pPr marL="1234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(preventive medicine counseling at </a:t>
                      </a:r>
                    </a:p>
                    <a:p>
                      <a:pPr marL="1234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55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15 min intervals)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80" y="6104890"/>
            <a:ext cx="524510" cy="6280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5085" rIns="0" bIns="0" anchor="t"/>
          <a:lstStyle/>
          <a:p>
            <a:pPr marL="0" marR="0" indent="0" algn="ctr">
              <a:lnSpc>
                <a:spcPts val="2200"/>
              </a:lnSpc>
              <a:spcAft>
                <a:spcPts val="36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4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Developmental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3469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842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deliver developmental screenings at age-appropriate intervals at ages 9 months, 18 months,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72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and 30 months per BF/AAP Periodicity Schedule, and when medically indicated.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37795" y="1776730"/>
            <a:ext cx="11919585" cy="19373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6995" rIns="0" bIns="0" anchor="t">
            <a:normAutofit fontScale="95000"/>
          </a:bodyPr>
          <a:lstStyle/>
          <a:p>
            <a:pPr marL="4572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The developmental screening includes a comprehensive health and developmental history, including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both physical and mental health development assessments, designed to identify if a child’s motor, language,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cognitive, social, and emotional development are on track and connect to services, if needed </a:t>
            </a:r>
          </a:p>
          <a:p>
            <a:pPr marL="502920" marR="0" indent="320040" algn="l">
              <a:lnSpc>
                <a:spcPts val="2200"/>
              </a:lnSpc>
              <a:spcBef>
                <a:spcPts val="4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CPT code for reimbursement is 96110; screenings can be provided twice a year for children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ages 0 to 5 </a:t>
            </a:r>
          </a:p>
          <a:p>
            <a:pPr marL="502920" marR="0" indent="320040" algn="l">
              <a:lnSpc>
                <a:spcPts val="2200"/>
              </a:lnSpc>
              <a:spcBef>
                <a:spcPts val="385"/>
              </a:spcBef>
              <a:spcAft>
                <a:spcPts val="935"/>
              </a:spcAft>
              <a:buFont typeface="Symbol"/>
              <a:buChar char="·"/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Providers must use a standardized screening tool, with approved options including: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795" y="3714115"/>
          <a:ext cx="11919585" cy="1529715"/>
        </p:xfrm>
        <a:graphic>
          <a:graphicData uri="http://schemas.openxmlformats.org/drawingml/2006/table">
            <a:tbl>
              <a:tblPr/>
              <a:tblGrid>
                <a:gridCol w="655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9715">
                <a:tc>
                  <a:txBody>
                    <a:bodyPr/>
                    <a:lstStyle/>
                    <a:p>
                      <a:pPr marL="73152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Ages and Stages Questionnaire (ASQ) </a:t>
                      </a:r>
                    </a:p>
                    <a:p>
                      <a:pPr marL="731520" marR="0" indent="0" algn="l">
                        <a:lnSpc>
                          <a:spcPts val="240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Ages and Stages Questionnaire (ASQ-3) </a:t>
                      </a:r>
                    </a:p>
                    <a:p>
                      <a:pPr marL="731520" marR="0" indent="0" algn="l">
                        <a:lnSpc>
                          <a:spcPts val="2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50" spc="55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Battelle Developmental Inventory Screening Tool (BDI-ST) </a:t>
                      </a:r>
                    </a:p>
                    <a:p>
                      <a:pPr marL="731520" marR="0" indent="0" algn="l">
                        <a:lnSpc>
                          <a:spcPts val="24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Bayley Infant Neuro-developmental Screen (BINS) </a:t>
                      </a:r>
                    </a:p>
                    <a:p>
                      <a:pPr marL="731520" marR="0" indent="0" algn="l">
                        <a:lnSpc>
                          <a:spcPts val="2400"/>
                        </a:lnSpc>
                        <a:spcBef>
                          <a:spcPts val="30"/>
                        </a:spcBef>
                        <a:spcAft>
                          <a:spcPts val="145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Brigance Screens-II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Child Development Inventory (CDI)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Infant Development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spc="45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Parents’ Evaluation of Developmental Status (PEDS)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50" spc="0">
                          <a:solidFill>
                            <a:srgbClr val="782B8A"/>
                          </a:solidFill>
                          <a:latin typeface="Verdana" panose="02020603050405020304" pitchFamily="2"/>
                        </a:rPr>
                        <a:t>-</a:t>
                      </a: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Parent’s Evaluation of Developmental Status - </a:t>
                      </a:r>
                    </a:p>
                    <a:p>
                      <a:pPr marL="0" marR="1339850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885"/>
                        </a:spcAft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Milestones (PEDS-DM)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37795" y="5312410"/>
            <a:ext cx="11919585" cy="6464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Referrals to Regional Centers.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should refer children to Regional Centers for services and supports that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1055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are needed because of a developmental disability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9855" y="6087110"/>
          <a:ext cx="12082145" cy="923290"/>
        </p:xfrm>
        <a:graphic>
          <a:graphicData uri="http://schemas.openxmlformats.org/drawingml/2006/table">
            <a:tbl>
              <a:tblPr/>
              <a:tblGrid>
                <a:gridCol w="32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25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970">
                <a:tc grid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243840" indent="0" algn="r">
                        <a:lnSpc>
                          <a:spcPts val="22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Supplemental Incentive Payment.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Under Proposition 56, Medi-Cal reimburses providers a supplemental </a:t>
                      </a:r>
                    </a:p>
                    <a:p>
                      <a:pPr marL="0" marR="258699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incentive payment of $59.90 for developmental screenings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7D2D91"/>
                      </a:solidFill>
                      <a:prstDash val="solid"/>
                    </a:lnT>
                    <a:lnB w="3175" cmpd="sng">
                      <a:solidFill>
                        <a:srgbClr val="7D2D9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5788025"/>
            <a:ext cx="859155" cy="64325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2033250" y="5584190"/>
            <a:ext cx="24765" cy="112458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410"/>
              </a:spcAft>
            </a:pPr>
            <a:r>
              <a:rPr lang="en-US" sz="3950" b="1" spc="25">
                <a:solidFill>
                  <a:srgbClr val="13305A"/>
                </a:solidFill>
                <a:latin typeface="Segoe UI" panose="02020603050405020304" pitchFamily="2"/>
              </a:rPr>
              <a:t>Autism Spectrum Disorder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683260"/>
          </a:xfrm>
          <a:prstGeom prst="rect">
            <a:avLst/>
          </a:prstGeom>
          <a:solidFill>
            <a:srgbClr val="782B8B"/>
          </a:solidFill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perform autism spectrum disorder (ASD) screenings at 18 and 24 months, per the BF/AAP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49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Periodicity Schedule, and when medically indicated.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8745" y="1783080"/>
            <a:ext cx="11954510" cy="3669665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B"/>
            </a:solidFill>
            <a:prstDash val="solid"/>
          </a:ln>
        </p:spPr>
        <p:txBody>
          <a:bodyPr vert="horz" lIns="0" tIns="51435" rIns="0" bIns="0" anchor="t"/>
          <a:lstStyle/>
          <a:p>
            <a:pPr marL="457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550" spc="-25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700" b="1" spc="-2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should use the developmental screening CPT code 96110 but must include the modifier KX </a:t>
            </a:r>
          </a:p>
          <a:p>
            <a:pPr marL="548640" marR="0" indent="274320" algn="l">
              <a:lnSpc>
                <a:spcPts val="2100"/>
              </a:lnSpc>
              <a:spcBef>
                <a:spcPts val="25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ASD </a:t>
            </a:r>
            <a:r>
              <a:rPr lang="en-US" sz="1700" u="sng" spc="-30">
                <a:solidFill>
                  <a:srgbClr val="000000"/>
                </a:solidFill>
                <a:latin typeface="Segoe UI" panose="02020603050405020304" pitchFamily="2"/>
              </a:rPr>
              <a:t>and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 developmental screenings are reimbursable when performed on the same day at 18 months and when </a:t>
            </a:r>
          </a:p>
          <a:p>
            <a:pPr marL="82296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medically indicated </a:t>
            </a:r>
          </a:p>
          <a:p>
            <a:pPr marL="45720" marR="0" indent="0" algn="l">
              <a:lnSpc>
                <a:spcPts val="2000"/>
              </a:lnSpc>
              <a:spcBef>
                <a:spcPts val="350"/>
              </a:spcBef>
              <a:spcAft>
                <a:spcPts val="0"/>
              </a:spcAft>
            </a:pPr>
            <a:r>
              <a:rPr lang="en-US" sz="1550" spc="-3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700" b="1" spc="-2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Providers must use a validated screening tool to screen for ASD, such as: MCHAT-R/F (ages 16 to 30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months old); SCQ (ages 4 years old and up); and STAT (ages 24 to 35 months old) </a:t>
            </a:r>
          </a:p>
          <a:p>
            <a:pPr marL="45720" marR="0" indent="0" algn="l">
              <a:lnSpc>
                <a:spcPts val="2000"/>
              </a:lnSpc>
              <a:spcBef>
                <a:spcPts val="350"/>
              </a:spcBef>
              <a:spcAft>
                <a:spcPts val="0"/>
              </a:spcAft>
            </a:pPr>
            <a:r>
              <a:rPr lang="en-US" sz="1550" spc="-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700" b="1" spc="-15">
                <a:solidFill>
                  <a:srgbClr val="000000"/>
                </a:solidFill>
                <a:latin typeface="Segoe UI" panose="02020603050405020304" pitchFamily="2"/>
              </a:rPr>
              <a:t> Services &amp; Referrals.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Medi-Cal for Kids &amp; Teens covers all medically necessary behavioral health treatment for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eligible enrollees under 21 years of age regardless of ASD diagnosis </a:t>
            </a:r>
          </a:p>
          <a:p>
            <a:pPr marL="54864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Behavioral health treatment services include applied behavioral analysis (ABA) and a variety of other evidence-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based approaches that prevent or minimize the adverse effects of behaviors that interfere with learning and </a:t>
            </a:r>
          </a:p>
          <a:p>
            <a:pPr marL="822960" marR="0" indent="0" algn="l">
              <a:lnSpc>
                <a:spcPts val="21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social interaction, and promote, and functioning </a:t>
            </a:r>
          </a:p>
          <a:p>
            <a:pPr marL="548640" marR="0" indent="27432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Providers should refer individuals to either their managed care plan or their local Regional Center to receive </a:t>
            </a:r>
          </a:p>
          <a:p>
            <a:pPr marL="822960" marR="0" indent="0" algn="l">
              <a:lnSpc>
                <a:spcPts val="2200"/>
              </a:lnSpc>
              <a:spcBef>
                <a:spcPts val="0"/>
              </a:spcBef>
              <a:spcAft>
                <a:spcPts val="1385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medically necessary behavioral health treatment services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5566410"/>
          <a:ext cx="12241530" cy="1151890"/>
        </p:xfrm>
        <a:graphic>
          <a:graphicData uri="http://schemas.openxmlformats.org/drawingml/2006/table">
            <a:tbl>
              <a:tblPr/>
              <a:tblGrid>
                <a:gridCol w="1029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3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18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Examples of behavioral health treatment services include behavioral interventions, cognitive behavioral </a:t>
                      </a:r>
                    </a:p>
                    <a:p>
                      <a:pPr marL="91440" marR="0" indent="0" algn="l">
                        <a:lnSpc>
                          <a:spcPts val="2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-1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intervention, comprehensive behavioral treatment, language training, modeling, natural teaching strategies,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parent/guardian training, peer training, pivotal response training, schedules, scripting, self-management, social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10"/>
                        </a:spcBef>
                        <a:spcAft>
                          <a:spcPts val="37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skills package, and story-based interventions.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4615" y="880745"/>
            <a:ext cx="859155" cy="48710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355465" y="890270"/>
            <a:ext cx="847725" cy="83502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11972290" y="1316990"/>
            <a:ext cx="24765" cy="443738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2825" cy="36893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2825" y="0"/>
            <a:ext cx="6099175" cy="36893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5720" rIns="0" bIns="0" anchor="t"/>
          <a:lstStyle/>
          <a:p>
            <a:pPr marL="0" marR="0" indent="0" algn="ctr">
              <a:lnSpc>
                <a:spcPts val="2200"/>
              </a:lnSpc>
              <a:spcAft>
                <a:spcPts val="36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523490" y="457200"/>
            <a:ext cx="7178040" cy="502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900"/>
              </a:lnSpc>
              <a:spcAft>
                <a:spcPts val="25"/>
              </a:spcAft>
            </a:pPr>
            <a:r>
              <a:rPr lang="en-US" sz="3950" b="1" spc="-10">
                <a:solidFill>
                  <a:srgbClr val="13305A"/>
                </a:solidFill>
                <a:latin typeface="Segoe UI" panose="02020603050405020304" pitchFamily="2"/>
              </a:rPr>
              <a:t>Depression Screening Services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742815" y="1438910"/>
            <a:ext cx="7086600" cy="430022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b="1" spc="0" dirty="0">
                <a:solidFill>
                  <a:srgbClr val="000000"/>
                </a:solidFill>
                <a:latin typeface="Segoe UI" panose="02020603050405020304" pitchFamily="2"/>
              </a:rPr>
              <a:t>Postpartum Depression Screening at Infant Visits </a:t>
            </a:r>
          </a:p>
          <a:p>
            <a:pPr marL="0" marR="0" indent="0" algn="l">
              <a:lnSpc>
                <a:spcPts val="20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b="1" spc="0" dirty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Providers may perform postpartum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depression screenings for the birthing parent at up to four times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during an infant’s first year of life </a:t>
            </a:r>
          </a:p>
          <a:p>
            <a:pPr marL="457200" marR="0" indent="320040" algn="l">
              <a:lnSpc>
                <a:spcPts val="2200"/>
              </a:lnSpc>
              <a:spcBef>
                <a:spcPts val="38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5" dirty="0">
                <a:solidFill>
                  <a:srgbClr val="000000"/>
                </a:solidFill>
                <a:latin typeface="Segoe UI" panose="02020603050405020304" pitchFamily="2"/>
              </a:rPr>
              <a:t>BF/AAP Periodicity Schedule recommends this happens during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the well-infant visits at 1, 2, 4, and 6 months </a:t>
            </a:r>
          </a:p>
          <a:p>
            <a:pPr marL="457200" marR="0" indent="320040" algn="l">
              <a:lnSpc>
                <a:spcPts val="2200"/>
              </a:lnSpc>
              <a:spcBef>
                <a:spcPts val="43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b="1" spc="-15" dirty="0">
                <a:solidFill>
                  <a:srgbClr val="000000"/>
                </a:solidFill>
                <a:latin typeface="Segoe UI" panose="02020603050405020304" pitchFamily="2"/>
              </a:rPr>
              <a:t>Billing Processes. </a:t>
            </a: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These screenings must be billed to the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 dirty="0">
                <a:solidFill>
                  <a:srgbClr val="000000"/>
                </a:solidFill>
                <a:latin typeface="Segoe UI" panose="02020603050405020304" pitchFamily="2"/>
              </a:rPr>
              <a:t>infant’s Medi-Cal ID regardless if the birthing parent is enrolled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in Medi-Cal; if the infant’s Medi-Cal eligibility has not been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established during the first two months of life, the screening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may be billed to the birthing parent’s Medi-Cal ID </a:t>
            </a:r>
          </a:p>
          <a:p>
            <a:pPr marL="0" marR="0" indent="0" algn="l">
              <a:lnSpc>
                <a:spcPts val="2000"/>
              </a:lnSpc>
              <a:spcBef>
                <a:spcPts val="540"/>
              </a:spcBef>
              <a:spcAft>
                <a:spcPts val="0"/>
              </a:spcAft>
            </a:pPr>
            <a:r>
              <a:rPr lang="en-US" sz="20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b="1" spc="0" dirty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The HCPCS codes, G8431 (positive screening with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follow-up plan) and G8510 (negative screening and no follow-up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plan), must include a postpartum diagnosis code and may not be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submitted more than once a year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1109345" y="1441450"/>
            <a:ext cx="2539365" cy="25336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b="1" spc="-45">
                <a:solidFill>
                  <a:srgbClr val="000000"/>
                </a:solidFill>
                <a:latin typeface="Segoe UI" panose="02020603050405020304" pitchFamily="2"/>
              </a:rPr>
              <a:t>Depression Screening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06425" y="1953895"/>
            <a:ext cx="3538855" cy="127698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40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-5" dirty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pc="-5" dirty="0">
                <a:solidFill>
                  <a:srgbClr val="000000"/>
                </a:solidFill>
                <a:latin typeface="Segoe UI" panose="02020603050405020304" pitchFamily="2"/>
              </a:rPr>
              <a:t>Providers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000000"/>
                </a:solidFill>
                <a:latin typeface="Segoe UI" panose="02020603050405020304" pitchFamily="2"/>
              </a:rPr>
              <a:t>must perform depression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screenings on children ages 12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and older at every well-child </a:t>
            </a:r>
          </a:p>
          <a:p>
            <a:pPr marL="32004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visit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606425" y="3554095"/>
            <a:ext cx="3508375" cy="187769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400" spc="-3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-25" dirty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The HCPCS codes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are G8431 (positive screening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with follow-up plan) and G8510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000000"/>
                </a:solidFill>
                <a:latin typeface="Segoe UI" panose="02020603050405020304" pitchFamily="2"/>
              </a:rPr>
              <a:t>(negative screening and no </a:t>
            </a:r>
          </a:p>
          <a:p>
            <a:pPr marL="2286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follow-up plan) and may not be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000000"/>
                </a:solidFill>
                <a:latin typeface="Segoe UI" panose="02020603050405020304" pitchFamily="2"/>
              </a:rPr>
              <a:t>submitted more than once a </a:t>
            </a:r>
          </a:p>
          <a:p>
            <a:pPr marL="228600" marR="0" indent="0" algn="l">
              <a:lnSpc>
                <a:spcPts val="2200"/>
              </a:lnSpc>
              <a:spcBef>
                <a:spcPts val="25"/>
              </a:spcBef>
              <a:spcAft>
                <a:spcPts val="20"/>
              </a:spcAft>
            </a:pPr>
            <a:r>
              <a:rPr lang="en-US" spc="-20" dirty="0">
                <a:solidFill>
                  <a:srgbClr val="000000"/>
                </a:solidFill>
                <a:latin typeface="Segoe UI" panose="02020603050405020304" pitchFamily="2"/>
              </a:rPr>
              <a:t>year per child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11810" y="5870575"/>
            <a:ext cx="11493500" cy="91440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30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Screening Tools. 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Providers must use a validated depression screening tool for children and youth and </a:t>
            </a:r>
          </a:p>
          <a:p>
            <a:pPr marL="0" marR="0" indent="0" algn="ctr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pregnant or postpartum individuals, with options including the</a:t>
            </a:r>
            <a:r>
              <a:rPr lang="en-US" sz="1750" u="sng" spc="-10">
                <a:solidFill>
                  <a:srgbClr val="0000FF"/>
                </a:solidFill>
                <a:latin typeface="Segoe UI" panose="02020603050405020304" pitchFamily="2"/>
              </a:rPr>
              <a:t>Patient Health Questionnaire (PHQ-9)</a:t>
            </a:r>
            <a:r>
              <a:rPr lang="en-US" sz="1750" spc="-10">
                <a:solidFill>
                  <a:srgbClr val="0562C1"/>
                </a:solidFill>
                <a:latin typeface="Segoe UI" panose="02020603050405020304" pitchFamily="2"/>
              </a:rPr>
              <a:t>,</a:t>
            </a:r>
            <a:r>
              <a:rPr lang="en-US" sz="100" u="sng" spc="-1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90"/>
              </a:spcAft>
            </a:pPr>
            <a:r>
              <a:rPr lang="en-US" sz="1750" u="sng" spc="-10">
                <a:solidFill>
                  <a:srgbClr val="0000FF"/>
                </a:solidFill>
                <a:latin typeface="Segoe UI" panose="02020603050405020304" pitchFamily="2"/>
              </a:rPr>
              <a:t>Edinburgh Postnatal Depression Scale (EPDS)</a:t>
            </a:r>
            <a:r>
              <a:rPr lang="en-US" sz="1750" spc="-10">
                <a:solidFill>
                  <a:srgbClr val="0562C1"/>
                </a:solidFill>
                <a:latin typeface="Segoe UI" panose="02020603050405020304" pitchFamily="2"/>
              </a:rPr>
              <a:t>,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 and</a:t>
            </a:r>
            <a:r>
              <a:rPr lang="en-US" sz="1750" u="sng" spc="-10">
                <a:solidFill>
                  <a:srgbClr val="0000FF"/>
                </a:solidFill>
                <a:latin typeface="Segoe UI" panose="02020603050405020304" pitchFamily="2"/>
              </a:rPr>
              <a:t>Beck Depression Inventory (BDI)</a:t>
            </a:r>
            <a:r>
              <a:rPr lang="en-US" sz="1750" u="sng" spc="-10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207010" y="6233160"/>
            <a:ext cx="11823700" cy="612140"/>
          </a:xfrm>
          <a:prstGeom prst="rect">
            <a:avLst/>
          </a:prstGeom>
          <a:solidFill>
            <a:srgbClr val="FFEBFF"/>
          </a:solidFill>
          <a:ln w="8890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" y="2355850"/>
            <a:ext cx="6851650" cy="378587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219710" y="6242050"/>
            <a:ext cx="48260" cy="4889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521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45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Dyadic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17905"/>
            <a:ext cx="12192000" cy="132905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540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 dirty="0">
                <a:solidFill>
                  <a:srgbClr val="FFFFFF"/>
                </a:solidFill>
                <a:latin typeface="Segoe UI" panose="02020603050405020304" pitchFamily="2"/>
              </a:rPr>
              <a:t>As of January 2023, Medi-Cal covers dyadic and family therapy services, which include integrated physical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 dirty="0">
                <a:solidFill>
                  <a:srgbClr val="FFFFFF"/>
                </a:solidFill>
                <a:latin typeface="Segoe UI" panose="02020603050405020304" pitchFamily="2"/>
              </a:rPr>
              <a:t>behavioral health screenings and services for the child and their parent/caregiver or whole family, not just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 dirty="0">
                <a:solidFill>
                  <a:srgbClr val="FFFFFF"/>
                </a:solidFill>
                <a:latin typeface="Segoe UI" panose="02020603050405020304" pitchFamily="2"/>
              </a:rPr>
              <a:t>child who is the identified patient. Dyadic services involve simultaneous treatment for the child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 dirty="0">
                <a:solidFill>
                  <a:srgbClr val="FFFFFF"/>
                </a:solidFill>
                <a:latin typeface="Segoe UI" panose="02020603050405020304" pitchFamily="2"/>
              </a:rPr>
              <a:t>parent/caregiver, with studies showing significant improvements in child behavior issues and increases in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0"/>
              </a:spcAft>
            </a:pPr>
            <a:r>
              <a:rPr lang="en-US" sz="1750" b="1" spc="0" dirty="0">
                <a:solidFill>
                  <a:srgbClr val="FFFFFF"/>
                </a:solidFill>
                <a:latin typeface="Segoe UI" panose="02020603050405020304" pitchFamily="2"/>
              </a:rPr>
              <a:t>positive parent/child attachment.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81330" y="2457450"/>
            <a:ext cx="5386070" cy="35896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b="1" spc="20" dirty="0">
                <a:solidFill>
                  <a:srgbClr val="000000"/>
                </a:solidFill>
                <a:latin typeface="Segoe UI" panose="02020603050405020304" pitchFamily="2"/>
              </a:rPr>
              <a:t>Dyadic Services for Children ages 0 to 20 </a:t>
            </a:r>
          </a:p>
          <a:p>
            <a:pPr marL="457200" marR="0" indent="0"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spc="-15" dirty="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Medi-Cal reimburses a number of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dyadic services for recipients ages 0 to 20 years, </a:t>
            </a:r>
          </a:p>
          <a:p>
            <a:pPr marL="45720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30" dirty="0">
                <a:solidFill>
                  <a:srgbClr val="000000"/>
                </a:solidFill>
                <a:latin typeface="Segoe UI" panose="02020603050405020304" pitchFamily="2"/>
              </a:rPr>
              <a:t>when billed to the child’s Medi-Cal ID with the U1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modifier, including: </a:t>
            </a:r>
          </a:p>
          <a:p>
            <a:pPr marL="0" marR="0" indent="0" algn="l">
              <a:lnSpc>
                <a:spcPts val="2000"/>
              </a:lnSpc>
              <a:spcBef>
                <a:spcPts val="58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Dyadic Behavioral Health (DBH) Well-Child Visits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30" dirty="0">
                <a:solidFill>
                  <a:srgbClr val="000000"/>
                </a:solidFill>
                <a:latin typeface="Segoe UI" panose="02020603050405020304" pitchFamily="2"/>
              </a:rPr>
              <a:t>(H1011) </a:t>
            </a:r>
          </a:p>
          <a:p>
            <a:pPr marL="0" marR="0" indent="0" algn="l">
              <a:lnSpc>
                <a:spcPts val="2000"/>
              </a:lnSpc>
              <a:spcBef>
                <a:spcPts val="50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Dyadic Comprehensive Community Support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Services (H2015) </a:t>
            </a:r>
          </a:p>
          <a:p>
            <a:pPr marL="0" marR="0" indent="0" algn="l">
              <a:lnSpc>
                <a:spcPts val="22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Dyadic Psychoeducational Services (H2027) </a:t>
            </a:r>
          </a:p>
          <a:p>
            <a:pPr marL="0" marR="0" indent="0" algn="l">
              <a:lnSpc>
                <a:spcPts val="20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400" spc="-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Dyadic Family Training and Counseling for Child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Development (T1027)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6519545" y="2514600"/>
            <a:ext cx="5300345" cy="361505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b="1" spc="0" dirty="0">
                <a:solidFill>
                  <a:srgbClr val="000000"/>
                </a:solidFill>
                <a:latin typeface="Segoe UI" panose="02020603050405020304" pitchFamily="2"/>
              </a:rPr>
              <a:t>Dyadic Services for Caregivers </a:t>
            </a:r>
          </a:p>
          <a:p>
            <a:pPr marL="457200" marR="0" indent="0" algn="l">
              <a:lnSpc>
                <a:spcPts val="2200"/>
              </a:lnSpc>
              <a:spcBef>
                <a:spcPts val="70"/>
              </a:spcBef>
              <a:spcAft>
                <a:spcPts val="0"/>
              </a:spcAft>
            </a:pPr>
            <a:r>
              <a:rPr lang="en-US" b="1" spc="-20" dirty="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Providers may also deliver dyadic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caregiver services during a well child visit in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which the caregiver(s) are present, including: </a:t>
            </a:r>
          </a:p>
          <a:p>
            <a:pPr marL="0" marR="0" indent="0" algn="l">
              <a:lnSpc>
                <a:spcPts val="22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Brief emotional/behavioral assessment (96127) </a:t>
            </a:r>
          </a:p>
          <a:p>
            <a:pPr marL="0" marR="0" indent="0" algn="l">
              <a:lnSpc>
                <a:spcPts val="22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ACE screening (G9919, G9920) </a:t>
            </a:r>
          </a:p>
          <a:p>
            <a:pPr marL="0" marR="0" indent="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SABIRT (G0442, H0049, H0050) </a:t>
            </a:r>
          </a:p>
          <a:p>
            <a:pPr marL="0" marR="0" indent="0" algn="l">
              <a:lnSpc>
                <a:spcPts val="22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Depression screening (G8431, G8510) </a:t>
            </a:r>
          </a:p>
          <a:p>
            <a:pPr marL="0" marR="0" indent="0" algn="l">
              <a:lnSpc>
                <a:spcPts val="2000"/>
              </a:lnSpc>
              <a:spcBef>
                <a:spcPts val="38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Health behavior assessments and interventions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(96156, 96167, 96168, 96170 and 96171) </a:t>
            </a:r>
          </a:p>
          <a:p>
            <a:pPr marL="0" marR="0" indent="0" algn="l">
              <a:lnSpc>
                <a:spcPts val="2200"/>
              </a:lnSpc>
              <a:spcBef>
                <a:spcPts val="53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Psychiatric diagnostic evaluation (90791, 90792) </a:t>
            </a:r>
          </a:p>
          <a:p>
            <a:pPr marL="0" marR="0" indent="0" algn="l">
              <a:lnSpc>
                <a:spcPts val="21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Tobacco cessation counseling (99406, 994070)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0" y="6290945"/>
            <a:ext cx="12192000" cy="554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215900" marR="182880" indent="0" algn="ctr">
              <a:lnSpc>
                <a:spcPts val="18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See the</a:t>
            </a:r>
            <a:r>
              <a:rPr lang="en-US" sz="1800" u="sng" spc="-15">
                <a:solidFill>
                  <a:srgbClr val="0000FF"/>
                </a:solidFill>
                <a:latin typeface="Segoe UI" panose="02020603050405020304" pitchFamily="2"/>
              </a:rPr>
              <a:t>Non-Specialty Mental Health Services Manual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for more information on dyadic services </a:t>
            </a:r>
            <a:r>
              <a:rPr lang="en-US" sz="1750" b="1" spc="-20">
                <a:solidFill>
                  <a:srgbClr val="000000"/>
                </a:solidFill>
                <a:latin typeface="Segoe UI" panose="02020603050405020304" pitchFamily="2"/>
              </a:rPr>
              <a:t>billing codes, </a:t>
            </a:r>
          </a:p>
          <a:p>
            <a:pPr marL="215900" marR="182880" indent="0" algn="ctr">
              <a:lnSpc>
                <a:spcPts val="2200"/>
              </a:lnSpc>
              <a:spcBef>
                <a:spcPts val="0"/>
              </a:spcBef>
              <a:spcAft>
                <a:spcPts val="305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modifiers, and screenings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3655" y="1804670"/>
            <a:ext cx="743585" cy="7435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35040" y="1813560"/>
            <a:ext cx="743585" cy="7435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893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5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893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6457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410"/>
              </a:spcAft>
            </a:pPr>
            <a:r>
              <a:rPr lang="en-US" sz="3950" b="1" spc="25">
                <a:solidFill>
                  <a:srgbClr val="13305A"/>
                </a:solidFill>
                <a:latin typeface="Segoe UI" panose="02020603050405020304" pitchFamily="2"/>
              </a:rPr>
              <a:t>Vision and Hearing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78041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2319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Providers must deliver vision and hearing screening for all children and youth under age 21 per BF/AAP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88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Periodicity Schedule to identify need for glasses, contacts, hearing aids, cochlear implants, or other concerns.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71145" y="2185670"/>
            <a:ext cx="5645150" cy="421195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2000" b="1" spc="0" dirty="0">
                <a:solidFill>
                  <a:srgbClr val="000000"/>
                </a:solidFill>
                <a:latin typeface="Segoe UI" panose="02020603050405020304" pitchFamily="2"/>
              </a:rPr>
              <a:t>Vision Screening </a:t>
            </a:r>
          </a:p>
          <a:p>
            <a:pPr marL="0" marR="0" indent="0" algn="l">
              <a:lnSpc>
                <a:spcPts val="2000"/>
              </a:lnSpc>
              <a:spcBef>
                <a:spcPts val="710"/>
              </a:spcBef>
              <a:spcAft>
                <a:spcPts val="0"/>
              </a:spcAft>
            </a:pPr>
            <a:r>
              <a:rPr lang="en-US" sz="240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-5" dirty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  <a:r>
              <a:rPr lang="en-US" spc="-5" dirty="0">
                <a:solidFill>
                  <a:srgbClr val="000000"/>
                </a:solidFill>
                <a:latin typeface="Segoe UI" panose="02020603050405020304" pitchFamily="2"/>
              </a:rPr>
              <a:t>Providers must conduct vision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screenings at years 3, 4, 5, 6, 8, 10, 12, and 15, with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risk assessments conducted at other ages </a:t>
            </a:r>
          </a:p>
          <a:p>
            <a:pPr marL="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0" dirty="0">
                <a:solidFill>
                  <a:srgbClr val="000000"/>
                </a:solidFill>
                <a:latin typeface="Segoe UI" panose="02020603050405020304" pitchFamily="2"/>
              </a:rPr>
              <a:t> Screening Tools. </a:t>
            </a:r>
          </a:p>
          <a:p>
            <a:pPr marL="457200" marR="0" indent="228600" algn="l">
              <a:lnSpc>
                <a:spcPts val="22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Providers may use instrument-based screening to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assess risk at ages 12 and 24 months and at well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child visits at ages 3 through 5 years </a:t>
            </a:r>
          </a:p>
          <a:p>
            <a:pPr marL="457200" marR="0" indent="228600"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Providers may deliver a visual acuity screening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starting at ages 4 and 5 years, as well as in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cooperative 3-year-olds </a:t>
            </a:r>
          </a:p>
          <a:p>
            <a:pPr marL="0" marR="0" indent="0" algn="l">
              <a:lnSpc>
                <a:spcPts val="20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0" dirty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99173*, 99381 thru 99385 and 99391 thru 99395 </a:t>
            </a:r>
          </a:p>
          <a:p>
            <a:pPr marL="0" marR="0" indent="0" algn="l">
              <a:lnSpc>
                <a:spcPts val="1800"/>
              </a:lnSpc>
              <a:spcBef>
                <a:spcPts val="460"/>
              </a:spcBef>
              <a:spcAft>
                <a:spcPts val="0"/>
              </a:spcAft>
            </a:pP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*For school-based enrolled Medi-Cal providers only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318250" y="2185670"/>
            <a:ext cx="5645150" cy="41205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2000" b="1" spc="0" dirty="0">
                <a:solidFill>
                  <a:srgbClr val="000000"/>
                </a:solidFill>
                <a:latin typeface="Segoe UI" panose="02020603050405020304" pitchFamily="2"/>
              </a:rPr>
              <a:t>Hearing Screening </a:t>
            </a:r>
          </a:p>
          <a:p>
            <a:pPr marL="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0" dirty="0">
                <a:solidFill>
                  <a:srgbClr val="000000"/>
                </a:solidFill>
                <a:latin typeface="Segoe UI" panose="02020603050405020304" pitchFamily="2"/>
              </a:rPr>
              <a:t> Periodicity Schedule. </a:t>
            </a:r>
          </a:p>
          <a:p>
            <a:pPr marL="457200" marR="0" indent="320040" algn="l">
              <a:lnSpc>
                <a:spcPts val="2200"/>
              </a:lnSpc>
              <a:spcBef>
                <a:spcPts val="475"/>
              </a:spcBef>
              <a:spcAft>
                <a:spcPts val="0"/>
              </a:spcAft>
              <a:buFont typeface="Symbol"/>
              <a:buChar char="·"/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Providers must confirm the initial newborn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screening was completed, verify results, and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follow up as appropriate </a:t>
            </a:r>
          </a:p>
          <a:p>
            <a:pPr marL="457200" marR="0" indent="320040" algn="l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·"/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After the newborn screening, providers must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conduct hearing screenings at years 4, 8, 10, 13,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16, and 20, with risk assessments conducted at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other ages </a:t>
            </a:r>
          </a:p>
          <a:p>
            <a:pPr marL="0" marR="0" indent="0" algn="l">
              <a:lnSpc>
                <a:spcPts val="2000"/>
              </a:lnSpc>
              <a:spcBef>
                <a:spcPts val="725"/>
              </a:spcBef>
              <a:spcAft>
                <a:spcPts val="0"/>
              </a:spcAft>
            </a:pPr>
            <a:r>
              <a:rPr lang="en-US" sz="24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b="1" spc="0" dirty="0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Reimbursement codes include CPT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0" dirty="0">
                <a:solidFill>
                  <a:srgbClr val="000000"/>
                </a:solidFill>
                <a:latin typeface="Segoe UI" panose="02020603050405020304" pitchFamily="2"/>
              </a:rPr>
              <a:t>92551 (screening test, pure tone, air only) and 92552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(pure tone audiometry [threshold]; air only) with ICD-</a:t>
            </a:r>
            <a:r>
              <a:rPr lang="en-US" sz="120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10-CM diagnosis codes Z00.121, Z00.129, Z01.10, 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Z01.11 available for hearing screenings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318250" y="6431280"/>
            <a:ext cx="5645150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475488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19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5655" y="1673225"/>
            <a:ext cx="393065" cy="10274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130040" y="622300"/>
            <a:ext cx="3886200" cy="1066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875" rIns="0" bIns="0" anchor="t"/>
          <a:lstStyle/>
          <a:p>
            <a:pPr marL="0" marR="0" indent="0" algn="ctr">
              <a:lnSpc>
                <a:spcPts val="5200"/>
              </a:lnSpc>
              <a:spcAft>
                <a:spcPts val="3070"/>
              </a:spcAft>
            </a:pPr>
            <a:r>
              <a:rPr lang="en-US" sz="3950" b="1" spc="-45">
                <a:solidFill>
                  <a:srgbClr val="13305A"/>
                </a:solidFill>
                <a:latin typeface="Segoe UI" panose="02020603050405020304" pitchFamily="2"/>
              </a:rPr>
              <a:t>Today’s Training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390015" y="1689100"/>
            <a:ext cx="10426700" cy="4742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" rIns="0" bIns="0" anchor="t"/>
          <a:lstStyle/>
          <a:p>
            <a:pPr marL="0" marR="0" indent="0" algn="l">
              <a:lnSpc>
                <a:spcPts val="3600"/>
              </a:lnSpc>
              <a:spcAft>
                <a:spcPts val="0"/>
              </a:spcAft>
            </a:pPr>
            <a:r>
              <a:rPr lang="en-US" sz="2750" b="1" spc="0">
                <a:solidFill>
                  <a:srgbClr val="000000"/>
                </a:solidFill>
                <a:latin typeface="Segoe UI" panose="02020603050405020304" pitchFamily="2"/>
              </a:rPr>
              <a:t>Goals &amp; Purpose of Today’s Training </a:t>
            </a:r>
          </a:p>
          <a:p>
            <a:pPr marL="0" marR="0" indent="0" algn="l">
              <a:lnSpc>
                <a:spcPts val="3600"/>
              </a:lnSpc>
              <a:spcBef>
                <a:spcPts val="950"/>
              </a:spcBef>
              <a:spcAft>
                <a:spcPts val="0"/>
              </a:spcAft>
            </a:pPr>
            <a:r>
              <a:rPr lang="en-US" sz="2750" b="1" spc="0">
                <a:solidFill>
                  <a:srgbClr val="000000"/>
                </a:solidFill>
                <a:latin typeface="Segoe UI" panose="02020603050405020304" pitchFamily="2"/>
              </a:rPr>
              <a:t>Training Modules </a:t>
            </a:r>
          </a:p>
          <a:p>
            <a:pPr marL="0" marR="0" indent="0" algn="r">
              <a:lnSpc>
                <a:spcPts val="3200"/>
              </a:lnSpc>
              <a:spcBef>
                <a:spcPts val="1255"/>
              </a:spcBef>
              <a:spcAft>
                <a:spcPts val="0"/>
              </a:spcAft>
            </a:pPr>
            <a:r>
              <a:rPr lang="en-US" sz="1900" spc="35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750" b="1" spc="35">
                <a:solidFill>
                  <a:srgbClr val="000000"/>
                </a:solidFill>
                <a:latin typeface="Segoe UI" panose="02020603050405020304" pitchFamily="2"/>
              </a:rPr>
              <a:t> Module 1: </a:t>
            </a:r>
            <a:r>
              <a:rPr lang="en-US" sz="2750" spc="35">
                <a:solidFill>
                  <a:srgbClr val="000000"/>
                </a:solidFill>
                <a:latin typeface="Segoe UI" panose="02020603050405020304" pitchFamily="2"/>
              </a:rPr>
              <a:t>What is Medi-Cal for Kids &amp; Teens and How Does </a:t>
            </a:r>
          </a:p>
          <a:p>
            <a:pPr marL="914400" marR="0" indent="0" algn="l">
              <a:lnSpc>
                <a:spcPts val="3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-20">
                <a:solidFill>
                  <a:srgbClr val="000000"/>
                </a:solidFill>
                <a:latin typeface="Segoe UI" panose="02020603050405020304" pitchFamily="2"/>
              </a:rPr>
              <a:t>it Work? </a:t>
            </a:r>
          </a:p>
          <a:p>
            <a:pPr marL="457200" marR="0" indent="0" algn="l">
              <a:lnSpc>
                <a:spcPts val="3200"/>
              </a:lnSpc>
              <a:spcBef>
                <a:spcPts val="1365"/>
              </a:spcBef>
              <a:spcAft>
                <a:spcPts val="0"/>
              </a:spcAft>
            </a:pPr>
            <a:r>
              <a:rPr lang="en-US" sz="1900" spc="4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750" b="1" spc="40">
                <a:solidFill>
                  <a:srgbClr val="000000"/>
                </a:solidFill>
                <a:latin typeface="Segoe UI" panose="02020603050405020304" pitchFamily="2"/>
              </a:rPr>
              <a:t> Module 2: </a:t>
            </a:r>
            <a:r>
              <a:rPr lang="en-US" sz="2750" spc="40">
                <a:solidFill>
                  <a:srgbClr val="000000"/>
                </a:solidFill>
                <a:latin typeface="Segoe UI" panose="02020603050405020304" pitchFamily="2"/>
              </a:rPr>
              <a:t>Deep Dive into Behavioral Health Services, </a:t>
            </a:r>
          </a:p>
          <a:p>
            <a:pPr marL="914400" marR="0" indent="0" algn="l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50" spc="15">
                <a:solidFill>
                  <a:srgbClr val="000000"/>
                </a:solidFill>
                <a:latin typeface="Segoe UI" panose="02020603050405020304" pitchFamily="2"/>
              </a:rPr>
              <a:t>California Children’s Services Program, and Skilled Nursing </a:t>
            </a:r>
          </a:p>
          <a:p>
            <a:pPr marL="914400" marR="0" indent="0" algn="l">
              <a:lnSpc>
                <a:spcPts val="3400"/>
              </a:lnSpc>
              <a:spcBef>
                <a:spcPts val="0"/>
              </a:spcBef>
              <a:spcAft>
                <a:spcPts val="10020"/>
              </a:spcAft>
            </a:pPr>
            <a:r>
              <a:rPr lang="en-US" sz="2750" spc="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132820" y="6431280"/>
            <a:ext cx="177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90600" y="2700655"/>
            <a:ext cx="0" cy="2767965"/>
          </a:xfrm>
          <a:prstGeom prst="line">
            <a:avLst/>
          </a:prstGeom>
          <a:ln w="39370" cmpd="sng">
            <a:solidFill>
              <a:srgbClr val="782B8A"/>
            </a:solidFill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43510" y="5678170"/>
            <a:ext cx="11904980" cy="110363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47015" y="5909945"/>
            <a:ext cx="533400" cy="5886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ctr">
              <a:lnSpc>
                <a:spcPts val="19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1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380"/>
              </a:spcAft>
            </a:pPr>
            <a:r>
              <a:rPr lang="en-US" sz="3950" b="1" spc="20">
                <a:solidFill>
                  <a:srgbClr val="13305A"/>
                </a:solidFill>
                <a:latin typeface="Segoe UI" panose="02020603050405020304" pitchFamily="2"/>
              </a:rPr>
              <a:t>Oral Health Screening &amp; Assessment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987425"/>
            <a:ext cx="12192000" cy="87820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5250" rIns="0" bIns="0" anchor="t"/>
          <a:lstStyle/>
          <a:p>
            <a:pPr marL="32004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perform oral health screening and assessment services and ensure children ages 6 years and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under are referred to a Medi-Cal Dental provider. Primary care providers have an important role in ensuring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32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oral health care, guidance, and education are provided to children and families.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30810" y="1941830"/>
            <a:ext cx="11930380" cy="360553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26670" rIns="0" bIns="0" anchor="t"/>
          <a:lstStyle/>
          <a:p>
            <a:pPr marL="4572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850" spc="3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30">
                <a:solidFill>
                  <a:srgbClr val="000000"/>
                </a:solidFill>
                <a:latin typeface="Segoe UI" panose="02020603050405020304" pitchFamily="2"/>
              </a:rPr>
              <a:t> Oral Health Screening Schedule. </a:t>
            </a:r>
          </a:p>
          <a:p>
            <a:pPr marL="548640" marR="0" indent="320040" algn="l">
              <a:lnSpc>
                <a:spcPts val="2000"/>
              </a:lnSpc>
              <a:spcBef>
                <a:spcPts val="13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Primary care providers must conduct an oral health assessment at minimum at the 6, 9, 12, 18, 24, and 30 month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well-child visits, as well as annually starting at age 3 and up </a:t>
            </a:r>
            <a:r>
              <a:rPr lang="en-US" sz="1700" i="1" spc="-30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sooner at eruption of first tooth, should that occur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first </a:t>
            </a:r>
          </a:p>
          <a:p>
            <a:pPr marL="548640" marR="0" indent="32004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On this same schedule, primary care providers must assess whether the child has a dental home. If no dental home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is identified, then providers must refer the child to a Medi-Cal dental provider </a:t>
            </a:r>
          </a:p>
          <a:p>
            <a:pPr marL="45720" marR="0" indent="0" algn="l">
              <a:lnSpc>
                <a:spcPts val="20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850" spc="13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 Billing Codes. 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Reimbursement codes CPT 99381 – 99383 and 99391 – 99393 for oral health risk assessment </a:t>
            </a:r>
          </a:p>
          <a:p>
            <a:pPr marL="45720" marR="0" indent="0" algn="l">
              <a:lnSpc>
                <a:spcPts val="1800"/>
              </a:lnSpc>
              <a:spcBef>
                <a:spcPts val="410"/>
              </a:spcBef>
              <a:spcAft>
                <a:spcPts val="0"/>
              </a:spcAft>
            </a:pPr>
            <a:r>
              <a:rPr lang="en-US" sz="2850" spc="13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-25">
                <a:solidFill>
                  <a:srgbClr val="000000"/>
                </a:solidFill>
                <a:latin typeface="Segoe UI" panose="02020603050405020304" pitchFamily="2"/>
              </a:rPr>
              <a:t> Fluoride Varnish. </a:t>
            </a: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Once teeth are present, fluoride varnish should be applied to all children every 3 – 6 months through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age 5 in the primary care or dental office based on caries risk </a:t>
            </a:r>
          </a:p>
          <a:p>
            <a:pPr marL="548640" marR="0" indent="320040" algn="l">
              <a:lnSpc>
                <a:spcPts val="2000"/>
              </a:lnSpc>
              <a:spcBef>
                <a:spcPts val="38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Reimbursement codes HCPCS D1206 and CPT 99188 for fluoride varnish, up to three times in 12-month period </a:t>
            </a:r>
          </a:p>
          <a:p>
            <a:pPr marL="45720" marR="0" indent="0" algn="l">
              <a:lnSpc>
                <a:spcPts val="1800"/>
              </a:lnSpc>
              <a:spcBef>
                <a:spcPts val="680"/>
              </a:spcBef>
              <a:spcAft>
                <a:spcPts val="0"/>
              </a:spcAft>
            </a:pPr>
            <a:r>
              <a:rPr lang="en-US" sz="2850" spc="7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 Fluoride Supplementation. 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If a child’s primary water source does not contain fluoride, primary care providers must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44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consider providing fluoride supplementation to children ages 6 months through 16 years of age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5746750"/>
          <a:ext cx="12192000" cy="1035050"/>
        </p:xfrm>
        <a:graphic>
          <a:graphicData uri="http://schemas.openxmlformats.org/drawingml/2006/table">
            <a:tbl>
              <a:tblPr/>
              <a:tblGrid>
                <a:gridCol w="780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1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0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32639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Dental providers are responsible for providing dental care that goes beyond oral health assessments (such as dental </a:t>
                      </a:r>
                    </a:p>
                    <a:p>
                      <a:pPr marL="0" marR="326390" indent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pc="-3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cleanings and tooth extractions). Medi-Cal managed care providers are responsible for providing referrals to a dental </a:t>
                      </a:r>
                    </a:p>
                    <a:p>
                      <a:pPr marL="0" marR="515620" indent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spc="-2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 in the child’s network, which will either be Dental Fee For Services (in most California counties) or Dental </a:t>
                      </a:r>
                    </a:p>
                    <a:p>
                      <a:pPr marL="0" marR="3087370" indent="0" algn="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175"/>
                        </a:spcAft>
                      </a:pPr>
                      <a:r>
                        <a:rPr lang="en-US" sz="17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(in Sacramento and Los Angeles Counties).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67970" y="5723890"/>
            <a:ext cx="487680" cy="53657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972290" y="5632450"/>
            <a:ext cx="24765" cy="75628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4930" rIns="0" bIns="0" anchor="t"/>
          <a:lstStyle/>
          <a:p>
            <a:pPr marL="0" marR="0" indent="0" algn="ctr">
              <a:lnSpc>
                <a:spcPts val="1900"/>
              </a:lnSpc>
              <a:spcAft>
                <a:spcPts val="34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0">
                <a:solidFill>
                  <a:srgbClr val="153867"/>
                </a:solidFill>
                <a:latin typeface="Segoe UI" panose="02020603050405020304" pitchFamily="2"/>
              </a:rPr>
              <a:t>ACEs/Trauma Screening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88074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461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may conduct adverse childhood experiences (ACEs) screenings for all children and youth under age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21. ACEs screenings are not currently included in the BF/AAP Periodicity Schedule but are encouraged through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28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the California Surgeon General’s</a:t>
            </a:r>
            <a:r>
              <a:rPr lang="en-US" sz="1750" b="1" u="sng" spc="20">
                <a:solidFill>
                  <a:srgbClr val="0000FF"/>
                </a:solidFill>
                <a:latin typeface="Segoe UI" panose="02020603050405020304" pitchFamily="2"/>
              </a:rPr>
              <a:t>ACEs Aware</a:t>
            </a: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 campaign and are reimbursable.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2203450"/>
            <a:ext cx="12192000" cy="328295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74930" rIns="0" bIns="0" anchor="t">
            <a:normAutofit fontScale="95000"/>
          </a:bodyPr>
          <a:lstStyle/>
          <a:p>
            <a:pPr marL="13716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 Recommended Schedule.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may conduct ACEs screenings once per year, per child </a:t>
            </a:r>
          </a:p>
          <a:p>
            <a:pPr marL="0" marR="0" indent="0" algn="ctr">
              <a:lnSpc>
                <a:spcPts val="2000"/>
              </a:lnSpc>
              <a:spcBef>
                <a:spcPts val="800"/>
              </a:spcBef>
              <a:spcAft>
                <a:spcPts val="0"/>
              </a:spcAft>
            </a:pPr>
            <a:r>
              <a:rPr lang="en-US" sz="2250" spc="0">
                <a:solidFill>
                  <a:srgbClr val="782B8A"/>
                </a:solidFill>
                <a:latin typeface="Arial" panose="02020603050405020304" pitchFamily="2"/>
              </a:rPr>
              <a:t>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ACEs “scores” are designated as high risk for toxic stress if a child’s ACEs score is 4 or greater (HCPCS G9919) </a:t>
            </a:r>
          </a:p>
          <a:p>
            <a:pPr marL="9144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or low risk for toxic stress if the ACEs score is between 0 and 3 (HCPCS G9920) </a:t>
            </a:r>
          </a:p>
          <a:p>
            <a:pPr marL="137160" marR="0" indent="0" algn="l">
              <a:lnSpc>
                <a:spcPts val="2200"/>
              </a:lnSpc>
              <a:spcBef>
                <a:spcPts val="219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Screening Tool.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use the validated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PEARLS screening tool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for ages 0 – 19 years for ACEs screening </a:t>
            </a:r>
          </a:p>
          <a:p>
            <a:pPr marL="137160" marR="0" indent="0" algn="l">
              <a:lnSpc>
                <a:spcPts val="2000"/>
              </a:lnSpc>
              <a:spcBef>
                <a:spcPts val="209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Provider Training.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must complete and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attest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to having completed the</a:t>
            </a:r>
            <a:r>
              <a:rPr lang="en-US" sz="1750" u="sng" spc="0">
                <a:solidFill>
                  <a:srgbClr val="0000FF"/>
                </a:solidFill>
                <a:latin typeface="Segoe UI" panose="02020603050405020304" pitchFamily="2"/>
              </a:rPr>
              <a:t>ACEs Aware Training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 in order to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be eligible to receive the incentive payment (see box below) </a:t>
            </a:r>
          </a:p>
          <a:p>
            <a:pPr marL="137160" marR="0" indent="0" algn="l">
              <a:lnSpc>
                <a:spcPts val="2000"/>
              </a:lnSpc>
              <a:spcBef>
                <a:spcPts val="2210"/>
              </a:spcBef>
              <a:spcAft>
                <a:spcPts val="0"/>
              </a:spcAft>
            </a:pPr>
            <a:r>
              <a:rPr lang="en-US" sz="225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Referrals. </a:t>
            </a:r>
            <a:r>
              <a:rPr lang="en-US" sz="1750" spc="0">
                <a:solidFill>
                  <a:srgbClr val="000000"/>
                </a:solidFill>
                <a:latin typeface="Segoe UI" panose="02020603050405020304" pitchFamily="2"/>
              </a:rPr>
              <a:t>Providers who conduct ACEs screenings must provide children with appropriate referrals when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83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necessary for diagnosis and treatment without delay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9230" y="5620385"/>
          <a:ext cx="11991340" cy="783590"/>
        </p:xfrm>
        <a:graphic>
          <a:graphicData uri="http://schemas.openxmlformats.org/drawingml/2006/table">
            <a:tbl>
              <a:tblPr/>
              <a:tblGrid>
                <a:gridCol w="56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5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945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Supplemental Incentive Payment.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Under Proposition 56, Medi-Cal reimburses providers </a:t>
                      </a: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who completed and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8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attested to the ACES Aware training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with a supplemental incentive payment of $29.00 for trauma screenings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21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486400"/>
            <a:ext cx="12192000" cy="0"/>
          </a:xfrm>
          <a:prstGeom prst="line">
            <a:avLst/>
          </a:prstGeom>
          <a:ln w="18415" cmpd="sng">
            <a:solidFill>
              <a:srgbClr val="782B8A"/>
            </a:solidFill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25">
                <a:solidFill>
                  <a:srgbClr val="13305A"/>
                </a:solidFill>
                <a:latin typeface="Segoe UI" panose="02020603050405020304" pitchFamily="2"/>
              </a:rPr>
              <a:t>Alcohol and Drug Screening, Assessment, Brief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28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Interventions and Referral to Treatment (SABIRT)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63055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4635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Providers must provide SABIRT screening and services to children ages 11 years and older with a potential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substance use disorder (SUD).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15570" y="2142490"/>
            <a:ext cx="7543800" cy="4664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0005" rIns="0" bIns="0" anchor="t">
            <a:noAutofit/>
          </a:bodyPr>
          <a:lstStyle/>
          <a:p>
            <a:pPr marL="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pc="6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b="1" spc="65" dirty="0">
                <a:solidFill>
                  <a:srgbClr val="000000"/>
                </a:solidFill>
                <a:latin typeface="Segoe UI" panose="02020603050405020304" pitchFamily="2"/>
              </a:rPr>
              <a:t> Screening. </a:t>
            </a:r>
          </a:p>
          <a:p>
            <a:pPr marL="457200" marR="0" indent="320040" algn="l">
              <a:lnSpc>
                <a:spcPts val="2000"/>
              </a:lnSpc>
              <a:spcBef>
                <a:spcPts val="20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 dirty="0">
                <a:solidFill>
                  <a:srgbClr val="000000"/>
                </a:solidFill>
                <a:latin typeface="Segoe UI" panose="02020603050405020304" pitchFamily="2"/>
              </a:rPr>
              <a:t>Validated screening tools for children/adolescents: Parents, Partner, Past, </a:t>
            </a:r>
          </a:p>
          <a:p>
            <a:pPr marL="0" marR="45720" indent="0" algn="r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and Present (4Ps) and Car, Relax, Alone, Forget, Friends, Trouble (CRAFFT) </a:t>
            </a:r>
          </a:p>
          <a:p>
            <a:pPr marL="457200" marR="0" indent="32004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b="1" spc="0" dirty="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Reimbursement codes HCPCS G0442 for alcohol use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screening and H0049 for drug use screening </a:t>
            </a:r>
          </a:p>
          <a:p>
            <a:pPr marL="0" marR="0" indent="0" algn="ctr">
              <a:lnSpc>
                <a:spcPts val="1800"/>
              </a:lnSpc>
              <a:spcBef>
                <a:spcPts val="515"/>
              </a:spcBef>
              <a:spcAft>
                <a:spcPts val="0"/>
              </a:spcAft>
            </a:pPr>
            <a:r>
              <a:rPr lang="en-US" sz="2000" spc="0" dirty="0">
                <a:solidFill>
                  <a:srgbClr val="782B8A"/>
                </a:solidFill>
                <a:latin typeface="Calibri" panose="02020603050405020304" pitchFamily="2"/>
              </a:rPr>
              <a:t>‒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 If using CRAFFT, which is for alcohol and drug use screening, </a:t>
            </a:r>
          </a:p>
          <a:p>
            <a:pPr marL="11887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providers can bill both G0442 and H0049 </a:t>
            </a:r>
          </a:p>
          <a:p>
            <a:pPr marL="0" marR="0" indent="0" algn="l">
              <a:lnSpc>
                <a:spcPts val="18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pc="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b="1" spc="10" dirty="0">
                <a:solidFill>
                  <a:srgbClr val="000000"/>
                </a:solidFill>
                <a:latin typeface="Segoe UI" panose="02020603050405020304" pitchFamily="2"/>
              </a:rPr>
              <a:t> Brief Assessment. </a:t>
            </a:r>
            <a:r>
              <a:rPr lang="en-US" sz="1600" spc="10" dirty="0">
                <a:solidFill>
                  <a:srgbClr val="000000"/>
                </a:solidFill>
                <a:latin typeface="Segoe UI" panose="02020603050405020304" pitchFamily="2"/>
              </a:rPr>
              <a:t>If a screening is positive, then providers should assess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whether the disorder is present.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 dirty="0">
                <a:solidFill>
                  <a:srgbClr val="000000"/>
                </a:solidFill>
                <a:latin typeface="Segoe UI" panose="02020603050405020304" pitchFamily="2"/>
              </a:rPr>
              <a:t>Validated assessment tools: Drug Abuse Screening Test (DAST-20) and </a:t>
            </a:r>
          </a:p>
          <a:p>
            <a:pPr marL="77724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Alcohol Use Disorders Identification Test (AUDIT) </a:t>
            </a:r>
          </a:p>
          <a:p>
            <a:pPr marL="0" marR="0" indent="0" algn="l">
              <a:lnSpc>
                <a:spcPts val="18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pc="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b="1" spc="10" dirty="0">
                <a:solidFill>
                  <a:srgbClr val="000000"/>
                </a:solidFill>
                <a:latin typeface="Segoe UI" panose="02020603050405020304" pitchFamily="2"/>
              </a:rPr>
              <a:t> Brief Interventions &amp; Referral to Treatment. </a:t>
            </a:r>
            <a:r>
              <a:rPr lang="en-US" sz="1600" spc="10" dirty="0">
                <a:solidFill>
                  <a:srgbClr val="000000"/>
                </a:solidFill>
                <a:latin typeface="Segoe UI" panose="02020603050405020304" pitchFamily="2"/>
              </a:rPr>
              <a:t>If a brief assessment reveals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alcohol or drug misuse, providers can conduct brief interventions, which can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include alcohol misuse counseling and discussing and agreeing on plans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follow-up, including referral to other treatment if indicated.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b="1" spc="0" dirty="0">
                <a:solidFill>
                  <a:srgbClr val="000000"/>
                </a:solidFill>
                <a:latin typeface="Segoe UI" panose="02020603050405020304" pitchFamily="2"/>
              </a:rPr>
              <a:t>Billing Codes. 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Reimbursement code HCPCS H0050 for alcohol and/or </a:t>
            </a:r>
          </a:p>
          <a:p>
            <a:pPr marL="777240" marR="0" indent="0" algn="l">
              <a:lnSpc>
                <a:spcPts val="2000"/>
              </a:lnSpc>
              <a:spcBef>
                <a:spcPts val="10"/>
              </a:spcBef>
              <a:spcAft>
                <a:spcPts val="15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drug brief intervention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872730" y="2142490"/>
            <a:ext cx="4090670" cy="4558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68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050" spc="2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 Provider Type.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SABIRT services are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reimbursable to physicians, physician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assistants, nurse practitioners, certified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nurse midwives, licensed midwives,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workers, licensed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professional clinical counselors, </a:t>
            </a:r>
          </a:p>
          <a:p>
            <a:pPr marL="320040" marR="0" indent="0" algn="l">
              <a:lnSpc>
                <a:spcPts val="19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-20">
                <a:solidFill>
                  <a:srgbClr val="000000"/>
                </a:solidFill>
                <a:latin typeface="Segoe UI" panose="02020603050405020304" pitchFamily="2"/>
              </a:rPr>
              <a:t>psychologists, and licensed marriage and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family therapists </a:t>
            </a:r>
          </a:p>
          <a:p>
            <a:pPr marL="0" marR="0" indent="0" algn="l">
              <a:lnSpc>
                <a:spcPts val="1900"/>
              </a:lnSpc>
              <a:spcBef>
                <a:spcPts val="400"/>
              </a:spcBef>
              <a:spcAft>
                <a:spcPts val="0"/>
              </a:spcAft>
            </a:pPr>
            <a:r>
              <a:rPr lang="en-US" sz="2050" spc="2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25">
                <a:solidFill>
                  <a:srgbClr val="000000"/>
                </a:solidFill>
                <a:latin typeface="Segoe UI" panose="02020603050405020304" pitchFamily="2"/>
              </a:rPr>
              <a:t> Documentation Requirements. 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provider must include in the child’s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medical records: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service provided (e.g., screen </a:t>
            </a:r>
          </a:p>
          <a:p>
            <a:pPr marL="777240" marR="0" indent="0" algn="l">
              <a:lnSpc>
                <a:spcPts val="20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and brief intervention); </a:t>
            </a:r>
          </a:p>
          <a:p>
            <a:pPr marL="457200" marR="0" indent="320040" algn="l">
              <a:lnSpc>
                <a:spcPts val="19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The name of the screening and/or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5">
                <a:solidFill>
                  <a:srgbClr val="000000"/>
                </a:solidFill>
                <a:latin typeface="Segoe UI" panose="02020603050405020304" pitchFamily="2"/>
              </a:rPr>
              <a:t>assessment tool and scores; and </a:t>
            </a:r>
          </a:p>
          <a:p>
            <a:pPr marL="457200" marR="0" indent="320040" algn="l">
              <a:lnSpc>
                <a:spcPts val="2000"/>
              </a:lnSpc>
              <a:spcBef>
                <a:spcPts val="30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If a referral to an alcohol or SUD </a:t>
            </a:r>
          </a:p>
          <a:p>
            <a:pPr marL="777240" marR="0" indent="0" algn="l">
              <a:lnSpc>
                <a:spcPts val="2000"/>
              </a:lnSpc>
              <a:spcBef>
                <a:spcPts val="5"/>
              </a:spcBef>
              <a:spcAft>
                <a:spcPts val="235"/>
              </a:spcAft>
              <a:tabLst>
                <a:tab pos="3246120" algn="l"/>
              </a:tabLs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program was made </a:t>
            </a: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22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11480" y="2233930"/>
            <a:ext cx="11369040" cy="420052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11480" y="2233930"/>
            <a:ext cx="11369040" cy="42005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0" marR="0" indent="0" algn="ctr">
              <a:lnSpc>
                <a:spcPts val="19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93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Initial Health Appointment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96901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4160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Previously called the “Initial Health Assessment (IHA),” the Initial Health Appointment (IHA) is a Medi-Cal </a:t>
            </a:r>
          </a:p>
          <a:p>
            <a:pPr marL="91440" marR="0" indent="0" algn="l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managed care requirement for adults and children to ensure new members receive a comprehensive assessment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69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a primary care provider.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4455"/>
            <a:ext cx="12192000" cy="207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23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06095" y="2233930"/>
            <a:ext cx="11049000" cy="25342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235" rIns="0" bIns="0" anchor="t">
            <a:noAutofit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-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The IHA consists of a history of the member’s physical and behavioral health, identification of risks,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assessment of need for preventive screens or services and health education, and the diagnosis and plan for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treatment of any diseases </a:t>
            </a:r>
          </a:p>
          <a:p>
            <a:pPr marL="0" marR="0" indent="0" algn="l">
              <a:lnSpc>
                <a:spcPts val="20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400" spc="-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Providers must conduct the IHA within </a:t>
            </a:r>
            <a:r>
              <a:rPr lang="en-US" b="1" spc="-5" dirty="0">
                <a:solidFill>
                  <a:srgbClr val="000000"/>
                </a:solidFill>
                <a:latin typeface="Segoe UI" panose="02020603050405020304" pitchFamily="2"/>
              </a:rPr>
              <a:t>120 days of a child’s enrollment 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in a managed care plan (or within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5" dirty="0">
                <a:solidFill>
                  <a:srgbClr val="000000"/>
                </a:solidFill>
                <a:latin typeface="Segoe UI" panose="02020603050405020304" pitchFamily="2"/>
              </a:rPr>
              <a:t>the BF/AAP Periodicity Schedule timeline for children ages 18 months or younger, </a:t>
            </a:r>
            <a:r>
              <a:rPr lang="en-US" b="1" spc="-10" dirty="0">
                <a:solidFill>
                  <a:srgbClr val="000000"/>
                </a:solidFill>
                <a:latin typeface="Segoe UI" panose="02020603050405020304" pitchFamily="2"/>
              </a:rPr>
              <a:t>whichever is sooner</a:t>
            </a:r>
            <a:r>
              <a:rPr lang="en-US" spc="-5" dirty="0">
                <a:solidFill>
                  <a:srgbClr val="000000"/>
                </a:solidFill>
                <a:latin typeface="Segoe UI" panose="02020603050405020304" pitchFamily="2"/>
              </a:rPr>
              <a:t>) </a:t>
            </a:r>
          </a:p>
          <a:p>
            <a:pPr marL="457200" marR="0" indent="182880" algn="l">
              <a:lnSpc>
                <a:spcPts val="2200"/>
              </a:lnSpc>
              <a:spcBef>
                <a:spcPts val="985"/>
              </a:spcBef>
              <a:spcAft>
                <a:spcPts val="0"/>
              </a:spcAft>
              <a:buFont typeface="Symbol"/>
              <a:buChar char="·"/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If the first 120 days of a child’s enrollment in a managed care plan falls within the timing of a child’s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Schedule, the child’s well-child visit will </a:t>
            </a:r>
          </a:p>
          <a:p>
            <a:pPr marL="64008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serve as the IHA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506095" y="4825365"/>
            <a:ext cx="11130915" cy="15722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4455" rIns="0" bIns="0" anchor="t">
            <a:normAutofit fontScale="95000"/>
          </a:bodyPr>
          <a:lstStyle/>
          <a:p>
            <a:pPr marL="457200" marR="0" indent="182880" algn="l">
              <a:lnSpc>
                <a:spcPts val="20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20" dirty="0">
                <a:solidFill>
                  <a:srgbClr val="000000"/>
                </a:solidFill>
                <a:latin typeface="Segoe UI" panose="02020603050405020304" pitchFamily="2"/>
              </a:rPr>
              <a:t>IHA cannot be delayed beyond the first 120 days of a child’s initial enrollment in order to coincide with a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scheduled well-child visit according to the BF/AAP Periodicity Schedule that is later than 120 days from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enrollment; an earlier, separate IHA will be indicated in this case </a:t>
            </a:r>
          </a:p>
          <a:p>
            <a:pPr marL="0" marR="0" indent="0" algn="l">
              <a:lnSpc>
                <a:spcPts val="20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250" spc="-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 Each managed care plans’ processes and policies are different, but managed care plans should support </a:t>
            </a:r>
          </a:p>
          <a:p>
            <a:pPr marL="2286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providers in helping to schedule an appointment to conduct the IHA within the required time period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99415" y="2109470"/>
            <a:ext cx="11393170" cy="432181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85470" y="3374390"/>
            <a:ext cx="1849755" cy="183134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61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768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9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As Needed Screenings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34110"/>
            <a:ext cx="12192000" cy="85598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While regular (periodic) screenings are required, additional screenings must be done any time when medically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necessary to assess diagnoses between regularly scheduled screenings. These as needed screenings are called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205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“interperiodic screenings.”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24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39420" y="2109470"/>
            <a:ext cx="11313160" cy="8115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7805" rIns="0" bIns="0" anchor="t"/>
          <a:lstStyle/>
          <a:p>
            <a:pPr marL="233172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24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As needed screenings </a:t>
            </a:r>
            <a:r>
              <a:rPr lang="en-US" sz="1950" b="1" spc="0">
                <a:solidFill>
                  <a:srgbClr val="000000"/>
                </a:solidFill>
                <a:latin typeface="Segoe UI" panose="02020603050405020304" pitchFamily="2"/>
              </a:rPr>
              <a:t>may not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be limited in number nor require prior </a:t>
            </a:r>
          </a:p>
          <a:p>
            <a:pPr marL="265176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authorization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9420" y="3149600"/>
          <a:ext cx="11313160" cy="3096260"/>
        </p:xfrm>
        <a:graphic>
          <a:graphicData uri="http://schemas.openxmlformats.org/drawingml/2006/table">
            <a:tbl>
              <a:tblPr/>
              <a:tblGrid>
                <a:gridCol w="87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657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50" spc="-1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Medical necessity of as needed screenings may be determined by the child’s </a:t>
                      </a:r>
                    </a:p>
                    <a:p>
                      <a:pPr marL="64008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physician; dentist; or a health, developmental, or educational professional </a:t>
                      </a:r>
                    </a:p>
                    <a:p>
                      <a:pPr marL="64008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who comes into contact with the child </a:t>
                      </a:r>
                    </a:p>
                    <a:p>
                      <a:pPr marL="365760" marR="0" indent="0" algn="l">
                        <a:lnSpc>
                          <a:spcPts val="2300"/>
                        </a:lnSpc>
                        <a:spcBef>
                          <a:spcPts val="1610"/>
                        </a:spcBef>
                        <a:spcAft>
                          <a:spcPts val="0"/>
                        </a:spcAft>
                      </a:pPr>
                      <a:r>
                        <a:rPr lang="en-US" sz="24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 parent or caregiver can request a child receive an as needed screening </a:t>
                      </a:r>
                    </a:p>
                    <a:p>
                      <a:pPr marL="64008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outside of the BF/AAP Periodicity Schedule </a:t>
                      </a:r>
                    </a:p>
                    <a:p>
                      <a:pPr marL="365760" marR="0" indent="0" algn="l">
                        <a:lnSpc>
                          <a:spcPts val="2300"/>
                        </a:lnSpc>
                        <a:spcBef>
                          <a:spcPts val="1640"/>
                        </a:spcBef>
                        <a:spcAft>
                          <a:spcPts val="0"/>
                        </a:spcAft>
                      </a:pPr>
                      <a:r>
                        <a:rPr lang="en-US" sz="24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As needed screenings should be billed using the appropriate preventive </a:t>
                      </a:r>
                    </a:p>
                    <a:p>
                      <a:pPr marL="64008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medicine CPT code and ICD-10 CM diagnosis code Z00.8 (encounter for </a:t>
                      </a:r>
                    </a:p>
                    <a:p>
                      <a:pPr marL="64008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other general examination); the reason for the as needed screening must be </a:t>
                      </a:r>
                    </a:p>
                    <a:p>
                      <a:pPr marL="64008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documented in the medical record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40">
                <a:tc grid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334510" y="4873625"/>
            <a:ext cx="3505200" cy="1554480"/>
          </a:xfrm>
          <a:prstGeom prst="rect">
            <a:avLst/>
          </a:prstGeom>
          <a:noFill/>
          <a:ln w="30480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65760"/>
            <a:ext cx="12192000" cy="110045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804545" y="2237105"/>
            <a:ext cx="719455" cy="53657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804545" y="3745865"/>
            <a:ext cx="932815" cy="758825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4538345" y="2185670"/>
            <a:ext cx="655320" cy="652145"/>
          </a:xfrm>
          <a:prstGeom prst="rect">
            <a:avLst/>
          </a:prstGeom>
        </p:spPr>
      </p:pic>
      <p:pic>
        <p:nvPicPr>
          <p:cNvPr id="21" name="Pictur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4578350" y="3791585"/>
            <a:ext cx="682625" cy="66738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7"/>
          <a:stretch>
            <a:fillRect/>
          </a:stretch>
        </p:blipFill>
        <p:spPr>
          <a:xfrm>
            <a:off x="8321040" y="2091055"/>
            <a:ext cx="579120" cy="767715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8"/>
          <a:stretch>
            <a:fillRect/>
          </a:stretch>
        </p:blipFill>
        <p:spPr>
          <a:xfrm>
            <a:off x="8251190" y="3721735"/>
            <a:ext cx="682625" cy="72834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9"/>
          <a:stretch>
            <a:fillRect/>
          </a:stretch>
        </p:blipFill>
        <p:spPr>
          <a:xfrm>
            <a:off x="4474210" y="5227320"/>
            <a:ext cx="883920" cy="83185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96266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380"/>
                        </a:spcBef>
                        <a:spcAft>
                          <a:spcPts val="34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3335" indent="0" algn="r">
                        <a:lnSpc>
                          <a:spcPts val="2200"/>
                        </a:lnSpc>
                        <a:spcBef>
                          <a:spcPts val="380"/>
                        </a:spcBef>
                        <a:spcAft>
                          <a:spcPts val="34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11425" y="365760"/>
            <a:ext cx="7132320" cy="655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305A"/>
                </a:solidFill>
                <a:latin typeface="Segoe UI" panose="02020603050405020304" pitchFamily="2"/>
              </a:rPr>
              <a:t>As Needed Screenings (2 of 2)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1176020"/>
            <a:ext cx="12192000" cy="448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1800"/>
              </a:lnSpc>
              <a:spcAft>
                <a:spcPts val="1705"/>
              </a:spcAft>
            </a:pPr>
            <a:r>
              <a:rPr lang="en-US" sz="1750" b="1" spc="-15" dirty="0">
                <a:solidFill>
                  <a:srgbClr val="FFFFFF"/>
                </a:solidFill>
                <a:latin typeface="Segoe UI" panose="02020603050405020304" pitchFamily="2"/>
              </a:rPr>
              <a:t>Examples of As Needed Screenings (not limited to):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28105"/>
            <a:ext cx="12192000" cy="213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85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u="sng" spc="0">
                <a:solidFill>
                  <a:srgbClr val="888888"/>
                </a:solidFill>
                <a:latin typeface="Segoe UI" panose="02020603050405020304" pitchFamily="2"/>
              </a:rPr>
              <a:t>25</a:t>
            </a:r>
            <a:r>
              <a:rPr lang="en-US" sz="100" spc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8655" y="2016125"/>
          <a:ext cx="3423920" cy="1016635"/>
        </p:xfrm>
        <a:graphic>
          <a:graphicData uri="http://schemas.openxmlformats.org/drawingml/2006/table">
            <a:tbl>
              <a:tblPr/>
              <a:tblGrid>
                <a:gridCol w="815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663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8580" indent="0" algn="r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receiving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foster </a:t>
                      </a:r>
                    </a:p>
                    <a:p>
                      <a:pPr marL="0" marR="6858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care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receives a medical </a:t>
                      </a:r>
                    </a:p>
                    <a:p>
                      <a:pPr marL="0" marR="250190" indent="0" algn="r">
                        <a:lnSpc>
                          <a:spcPts val="21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history and physical </a:t>
                      </a:r>
                    </a:p>
                    <a:p>
                      <a:pPr marL="685800" marR="0" indent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examination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668655" y="3451860"/>
          <a:ext cx="3423920" cy="1295400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825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enrolling in </a:t>
                      </a:r>
                    </a:p>
                    <a:p>
                      <a:pPr marL="0" marR="16129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school </a:t>
                      </a:r>
                      <a:r>
                        <a:rPr lang="en-US" sz="1750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receives a pre-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0" marR="21844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participation medical </a:t>
                      </a:r>
                    </a:p>
                    <a:p>
                      <a:pPr marL="1371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history and physical </a:t>
                      </a:r>
                    </a:p>
                    <a:p>
                      <a:pPr marL="0" marR="618490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examination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344035" y="1882140"/>
          <a:ext cx="3424555" cy="1346200"/>
        </p:xfrm>
        <a:graphic>
          <a:graphicData uri="http://schemas.openxmlformats.org/drawingml/2006/table">
            <a:tbl>
              <a:tblPr/>
              <a:tblGrid>
                <a:gridCol w="80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4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6040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81915" indent="0" algn="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joining a </a:t>
                      </a:r>
                      <a:r>
                        <a:rPr lang="en-US" sz="1750" b="1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sports </a:t>
                      </a:r>
                    </a:p>
                    <a:p>
                      <a:pPr marL="0" marR="139065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team or camp receives </a:t>
                      </a:r>
                    </a:p>
                    <a:p>
                      <a:pPr marL="0" marR="310515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pre-participation </a:t>
                      </a:r>
                    </a:p>
                    <a:p>
                      <a:pPr marL="0" marR="253365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 history and </a:t>
                      </a:r>
                    </a:p>
                    <a:p>
                      <a:pPr marL="0" marR="196215" indent="0" algn="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physical examination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526915" y="3544570"/>
          <a:ext cx="3317875" cy="1140460"/>
        </p:xfrm>
        <a:graphic>
          <a:graphicData uri="http://schemas.openxmlformats.org/drawingml/2006/table">
            <a:tbl>
              <a:tblPr/>
              <a:tblGrid>
                <a:gridCol w="56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7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6140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175" cmpd="sng">
                      <a:solidFill>
                        <a:srgbClr val="A676B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with a history of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disability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receives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additional screenings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A676B2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022590" y="1987550"/>
          <a:ext cx="3422015" cy="1092200"/>
        </p:xfrm>
        <a:graphic>
          <a:graphicData uri="http://schemas.openxmlformats.org/drawingml/2006/table">
            <a:tbl>
              <a:tblPr/>
              <a:tblGrid>
                <a:gridCol w="837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23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with a history of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perinatal problems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receives additional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8019415" y="3415030"/>
          <a:ext cx="3425190" cy="1333500"/>
        </p:xfrm>
        <a:graphic>
          <a:graphicData uri="http://schemas.openxmlformats.org/drawingml/2006/table">
            <a:tbl>
              <a:tblPr/>
              <a:tblGrid>
                <a:gridCol w="874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0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651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or their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parent/caregiver or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guidance receives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additional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anticipatory </a:t>
                      </a:r>
                    </a:p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guidance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36369"/>
              </p:ext>
            </p:extLst>
          </p:nvPr>
        </p:nvGraphicFramePr>
        <p:xfrm>
          <a:off x="4377690" y="4965065"/>
          <a:ext cx="3418840" cy="1308100"/>
        </p:xfrm>
        <a:graphic>
          <a:graphicData uri="http://schemas.openxmlformats.org/drawingml/2006/table">
            <a:tbl>
              <a:tblPr/>
              <a:tblGrid>
                <a:gridCol w="98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child entering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California as a </a:t>
                      </a:r>
                      <a:r>
                        <a:rPr lang="en-US" sz="1750" b="1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refugee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receives a medical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history and physical </a:t>
                      </a:r>
                    </a:p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examination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09855" y="1786255"/>
            <a:ext cx="3752215" cy="444627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8317865" y="1786255"/>
            <a:ext cx="3752215" cy="444627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508760" y="1953895"/>
            <a:ext cx="844550" cy="103632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841865" y="1969135"/>
            <a:ext cx="868680" cy="105156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047490" y="4309745"/>
            <a:ext cx="4099560" cy="17221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6092825" cy="36893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5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2825" y="0"/>
            <a:ext cx="6099175" cy="36893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2192000" cy="1417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0"/>
              </a:spcAft>
            </a:pPr>
            <a:r>
              <a:rPr lang="en-US" sz="3950" b="1" spc="0" dirty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1850"/>
              </a:spcAft>
            </a:pPr>
            <a:r>
              <a:rPr lang="en-US" sz="3950" b="1" spc="0" dirty="0">
                <a:solidFill>
                  <a:srgbClr val="13305A"/>
                </a:solidFill>
                <a:latin typeface="Segoe UI" panose="02020603050405020304" pitchFamily="2"/>
              </a:rPr>
              <a:t>Diagnostic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09855" y="3460750"/>
            <a:ext cx="3752215" cy="27603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Screening Services </a:t>
            </a:r>
          </a:p>
          <a:p>
            <a:pPr marL="0" marR="0" indent="0" algn="ctr">
              <a:lnSpc>
                <a:spcPts val="2400"/>
              </a:lnSpc>
              <a:spcBef>
                <a:spcPts val="2160"/>
              </a:spcBef>
              <a:spcAft>
                <a:spcPts val="684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Screenings are designed to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identify health and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developmental issues as early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as possible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317865" y="3613150"/>
            <a:ext cx="3752215" cy="2607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3100"/>
              </a:lnSpc>
              <a:spcAft>
                <a:spcPts val="0"/>
              </a:spcAft>
            </a:pPr>
            <a:r>
              <a:rPr lang="en-US" sz="2350" b="1" u="sng" spc="0">
                <a:solidFill>
                  <a:srgbClr val="000000"/>
                </a:solidFill>
                <a:latin typeface="Segoe UI" panose="02020603050405020304" pitchFamily="2"/>
              </a:rPr>
              <a:t>Diagnostic Services </a:t>
            </a:r>
          </a:p>
          <a:p>
            <a:pPr marL="0" marR="0" indent="0" algn="ctr">
              <a:lnSpc>
                <a:spcPts val="2400"/>
              </a:lnSpc>
              <a:spcBef>
                <a:spcPts val="2160"/>
              </a:spcBef>
              <a:spcAft>
                <a:spcPts val="804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 child’s diagnosis may be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provided by a physician or </a:t>
            </a:r>
            <a:r>
              <a:t/>
            </a:r>
            <a:br/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other qualified practitioner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3862070" y="1786255"/>
            <a:ext cx="4455795" cy="25234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When diagnostic and/or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services are indicated as a result of a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screening, providers must take all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reasonable steps, including follow-up,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ensure enrollees receive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necessary diagnostics and treatment </a:t>
            </a: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no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4340"/>
              </a:spcAft>
            </a:pPr>
            <a:r>
              <a:rPr lang="en-US" sz="1750" b="1" spc="-15">
                <a:solidFill>
                  <a:srgbClr val="000000"/>
                </a:solidFill>
                <a:latin typeface="Segoe UI" panose="02020603050405020304" pitchFamily="2"/>
              </a:rPr>
              <a:t>later than 60 days after screening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11038205" y="6431280"/>
            <a:ext cx="2794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26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804545" y="1313815"/>
            <a:ext cx="472440" cy="492823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1426210" y="365760"/>
            <a:ext cx="9626600" cy="12585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487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426210" y="1624330"/>
            <a:ext cx="9626600" cy="50177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0" rIns="0" bIns="0" anchor="t"/>
          <a:lstStyle/>
          <a:p>
            <a:pPr marL="9144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  <a:r>
              <a:rPr lang="en-US" sz="2000" b="1" spc="-10">
                <a:solidFill>
                  <a:srgbClr val="000000"/>
                </a:solidFill>
                <a:latin typeface="Segoe UI" panose="02020603050405020304" pitchFamily="2"/>
              </a:rPr>
              <a:t>defines medical necessity as broader for children and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youth </a:t>
            </a: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enrolled in Medi-Cal compared to adults. If a service is medically necessary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and is included within any of the mandatory or optional categories of Medicaid-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covered services listed in Section 1905(a) of the Social Security Act, then it must be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provided to the child, even if the service is not included in the Medi-Cal State Plan. </a:t>
            </a:r>
          </a:p>
          <a:p>
            <a:pPr marL="91440" marR="0" indent="0" algn="l">
              <a:lnSpc>
                <a:spcPts val="24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Under Medi-Cal for Kids &amp; Teens, medical necessity is defined under federal and </a:t>
            </a:r>
          </a:p>
          <a:p>
            <a:pPr marL="914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state requirements as services </a:t>
            </a: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correcting or ameliorating conditions, defects, and </a:t>
            </a:r>
          </a:p>
          <a:p>
            <a:pPr marL="914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physical and mental illnesses. </a:t>
            </a:r>
          </a:p>
          <a:p>
            <a:pPr marL="91440" marR="0" indent="0" algn="l">
              <a:lnSpc>
                <a:spcPts val="2400"/>
              </a:lnSpc>
              <a:spcBef>
                <a:spcPts val="2410"/>
              </a:spcBef>
              <a:spcAft>
                <a:spcPts val="0"/>
              </a:spcAft>
            </a:pP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A service need not cure a condition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in order to be covered under Medi-Cal for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Kids &amp; Teens. Services that </a:t>
            </a:r>
            <a:r>
              <a:rPr lang="en-US" sz="2000" b="1" spc="-5">
                <a:solidFill>
                  <a:srgbClr val="000000"/>
                </a:solidFill>
                <a:latin typeface="Segoe UI" panose="02020603050405020304" pitchFamily="2"/>
              </a:rPr>
              <a:t>maintain (by preventing a condition from worsening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or preventing additional health problems) or improve a child’s condition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</a:p>
          <a:p>
            <a:pPr marL="91440" marR="0" indent="0" algn="l">
              <a:lnSpc>
                <a:spcPts val="2400"/>
              </a:lnSpc>
              <a:spcBef>
                <a:spcPts val="0"/>
              </a:spcBef>
              <a:spcAft>
                <a:spcPts val="5630"/>
              </a:spcAft>
            </a:pP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covered because they </a:t>
            </a:r>
            <a:r>
              <a:rPr lang="en-US" sz="2000" b="1" spc="-15">
                <a:solidFill>
                  <a:srgbClr val="000000"/>
                </a:solidFill>
                <a:latin typeface="Segoe UI" panose="02020603050405020304" pitchFamily="2"/>
              </a:rPr>
              <a:t>“ameliorate” </a:t>
            </a: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a condition.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052810" y="6431280"/>
            <a:ext cx="26352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27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33400" y="1271270"/>
            <a:ext cx="11125200" cy="5160010"/>
          </a:xfrm>
          <a:prstGeom prst="rect">
            <a:avLst/>
          </a:prstGeom>
          <a:solidFill>
            <a:srgbClr val="F1F1F1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67055" y="1271270"/>
            <a:ext cx="11091545" cy="5062855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200"/>
              </a:lnSpc>
              <a:spcAft>
                <a:spcPts val="34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9055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213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(2 of 2)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28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2290" y="1271270"/>
            <a:ext cx="11094720" cy="4739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58140" rIns="0" bIns="0" anchor="t">
            <a:noAutofit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15" dirty="0">
                <a:solidFill>
                  <a:schemeClr val="tx1"/>
                </a:solidFill>
                <a:latin typeface="Segoe UI" panose="02020603050405020304" pitchFamily="2"/>
              </a:rPr>
              <a:t>»</a:t>
            </a:r>
            <a:r>
              <a:rPr lang="en-US" spc="15" dirty="0">
                <a:solidFill>
                  <a:schemeClr val="tx1"/>
                </a:solidFill>
                <a:latin typeface="Segoe UI" panose="02020603050405020304" pitchFamily="2"/>
              </a:rPr>
              <a:t> Medical necessity must be </a:t>
            </a:r>
            <a:r>
              <a:rPr lang="en-US" b="1" spc="15" dirty="0">
                <a:solidFill>
                  <a:schemeClr val="tx1"/>
                </a:solidFill>
                <a:latin typeface="Segoe UI" panose="02020603050405020304" pitchFamily="2"/>
              </a:rPr>
              <a:t>determined on a case-by-case, individual basis </a:t>
            </a:r>
            <a:r>
              <a:rPr lang="en-US" spc="15" dirty="0">
                <a:solidFill>
                  <a:schemeClr val="tx1"/>
                </a:solidFill>
                <a:latin typeface="Segoe UI" panose="02020603050405020304" pitchFamily="2"/>
              </a:rPr>
              <a:t>and </a:t>
            </a:r>
            <a:r>
              <a:rPr lang="en-US" b="1" spc="15" dirty="0">
                <a:solidFill>
                  <a:schemeClr val="tx1"/>
                </a:solidFill>
                <a:latin typeface="Segoe UI" panose="02020603050405020304" pitchFamily="2"/>
              </a:rPr>
              <a:t>consider all aspects of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pc="0" dirty="0">
                <a:solidFill>
                  <a:schemeClr val="tx1"/>
                </a:solidFill>
                <a:latin typeface="Segoe UI" panose="02020603050405020304" pitchFamily="2"/>
              </a:rPr>
              <a:t>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2400" spc="-5" dirty="0">
                <a:solidFill>
                  <a:schemeClr val="tx1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 Providers play a significant role in medical necessity determinations, as they are responsible for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pc="5" dirty="0">
                <a:solidFill>
                  <a:schemeClr val="tx1"/>
                </a:solidFill>
                <a:latin typeface="Segoe UI" panose="02020603050405020304" pitchFamily="2"/>
              </a:rPr>
              <a:t>justifying why a service is medically necessary for a child </a:t>
            </a:r>
            <a:r>
              <a:rPr lang="en-US" spc="5" dirty="0">
                <a:solidFill>
                  <a:schemeClr val="tx1"/>
                </a:solidFill>
                <a:latin typeface="Segoe UI" panose="02020603050405020304" pitchFamily="2"/>
              </a:rPr>
              <a:t>to their contracted managed care plan </a:t>
            </a:r>
          </a:p>
          <a:p>
            <a:pPr marL="91440" marR="0" indent="0" algn="l">
              <a:lnSpc>
                <a:spcPts val="20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2400" spc="0" dirty="0">
                <a:solidFill>
                  <a:schemeClr val="tx1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 DHCS and its managed care plans </a:t>
            </a:r>
            <a:r>
              <a:rPr lang="en-US" b="1" spc="0" dirty="0">
                <a:solidFill>
                  <a:schemeClr val="tx1"/>
                </a:solidFill>
                <a:latin typeface="Segoe UI" panose="02020603050405020304" pitchFamily="2"/>
              </a:rPr>
              <a:t>may require prior authorization </a:t>
            </a: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in order to safeguard against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chemeClr val="tx1"/>
                </a:solidFill>
                <a:latin typeface="Segoe UI" panose="02020603050405020304" pitchFamily="2"/>
              </a:rPr>
              <a:t>unnecessary use of services </a:t>
            </a:r>
          </a:p>
          <a:p>
            <a:pPr marL="594360" marR="0" indent="182880" algn="l">
              <a:lnSpc>
                <a:spcPts val="22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Prior authorization </a:t>
            </a:r>
            <a:r>
              <a:rPr lang="en-US" b="1" spc="0" dirty="0">
                <a:solidFill>
                  <a:schemeClr val="tx1"/>
                </a:solidFill>
                <a:latin typeface="Segoe UI" panose="02020603050405020304" pitchFamily="2"/>
              </a:rPr>
              <a:t>cannot delay or deny </a:t>
            </a: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medically necessary services </a:t>
            </a:r>
          </a:p>
          <a:p>
            <a:pPr marL="594360" marR="0" indent="182880" algn="l">
              <a:lnSpc>
                <a:spcPts val="22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Limits based on a monetary cap or budgetary constraints </a:t>
            </a:r>
            <a:r>
              <a:rPr lang="en-US" b="1" spc="-5" dirty="0">
                <a:solidFill>
                  <a:schemeClr val="tx1"/>
                </a:solidFill>
                <a:latin typeface="Segoe UI" panose="02020603050405020304" pitchFamily="2"/>
              </a:rPr>
              <a:t>may not be imposed</a:t>
            </a:r>
            <a:r>
              <a:rPr lang="en-US" spc="0" dirty="0">
                <a:solidFill>
                  <a:schemeClr val="tx1"/>
                </a:solidFill>
                <a:latin typeface="Segoe UI" panose="02020603050405020304" pitchFamily="2"/>
              </a:rPr>
              <a:t>; for example, if it is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chemeClr val="tx1"/>
                </a:solidFill>
                <a:latin typeface="Segoe UI" panose="02020603050405020304" pitchFamily="2"/>
              </a:rPr>
              <a:t>medically necessary for a child to have 20 hours per week of private duty nursing, then the managed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chemeClr val="tx1"/>
                </a:solidFill>
                <a:latin typeface="Segoe UI" panose="02020603050405020304" pitchFamily="2"/>
              </a:rPr>
              <a:t>care plan cannot limit the service to 10 hours per week </a:t>
            </a:r>
          </a:p>
          <a:p>
            <a:pPr marL="91440" marR="0" indent="0" algn="l">
              <a:lnSpc>
                <a:spcPts val="2000"/>
              </a:lnSpc>
              <a:spcBef>
                <a:spcPts val="2895"/>
              </a:spcBef>
              <a:spcAft>
                <a:spcPts val="0"/>
              </a:spcAft>
            </a:pPr>
            <a:r>
              <a:rPr lang="en-US" sz="2400" spc="15" dirty="0">
                <a:solidFill>
                  <a:schemeClr val="tx1"/>
                </a:solidFill>
                <a:latin typeface="Segoe UI" panose="02020603050405020304" pitchFamily="2"/>
              </a:rPr>
              <a:t>»</a:t>
            </a:r>
            <a:r>
              <a:rPr lang="en-US" spc="15" dirty="0">
                <a:solidFill>
                  <a:schemeClr val="tx1"/>
                </a:solidFill>
                <a:latin typeface="Segoe UI" panose="02020603050405020304" pitchFamily="2"/>
              </a:rPr>
              <a:t> California’s managed care plans </a:t>
            </a:r>
            <a:r>
              <a:rPr lang="en-US" b="1" spc="15" dirty="0">
                <a:solidFill>
                  <a:schemeClr val="tx1"/>
                </a:solidFill>
                <a:latin typeface="Segoe UI" panose="02020603050405020304" pitchFamily="2"/>
              </a:rPr>
              <a:t>may not use a definition of medical necessity that is more restrictive </a:t>
            </a:r>
          </a:p>
          <a:p>
            <a:pPr marL="41148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0" dirty="0">
                <a:solidFill>
                  <a:schemeClr val="tx1"/>
                </a:solidFill>
                <a:latin typeface="Segoe UI" panose="02020603050405020304" pitchFamily="2"/>
              </a:rPr>
              <a:t>than the federal definition, which is the same definition as in California law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" y="1694815"/>
            <a:ext cx="11972925" cy="85344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91770" y="5525770"/>
            <a:ext cx="27940" cy="61277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597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191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Review Criteria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225550"/>
            <a:ext cx="12192000" cy="469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3100"/>
              </a:lnSpc>
              <a:spcAft>
                <a:spcPts val="505"/>
              </a:spcAft>
            </a:pPr>
            <a:r>
              <a:rPr lang="en-US" sz="2400" b="1" i="1" spc="0">
                <a:solidFill>
                  <a:srgbClr val="000000"/>
                </a:solidFill>
                <a:latin typeface="Segoe UI" panose="02020603050405020304" pitchFamily="2"/>
              </a:rPr>
              <a:t>What is a medically necessary service per Medi-Cal for Kids &amp; Teens?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868170" y="2112010"/>
            <a:ext cx="240220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000" b="1" spc="-40">
                <a:solidFill>
                  <a:srgbClr val="FFFFFF"/>
                </a:solidFill>
                <a:latin typeface="Segoe UI" panose="02020603050405020304" pitchFamily="2"/>
              </a:rPr>
              <a:t>Medically Necessary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705090" y="2112010"/>
            <a:ext cx="2923540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2000" b="1" spc="-35">
                <a:solidFill>
                  <a:srgbClr val="FFFFFF"/>
                </a:solidFill>
                <a:latin typeface="Segoe UI" panose="02020603050405020304" pitchFamily="2"/>
              </a:rPr>
              <a:t>Not Medically Necessary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21920" y="2548255"/>
            <a:ext cx="5870575" cy="283464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0541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reasonable, appropriate, and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method to correct, maintain, or ameliorate the child’s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needs </a:t>
            </a:r>
          </a:p>
          <a:p>
            <a:pPr marL="91440" marR="0" indent="0" algn="l">
              <a:lnSpc>
                <a:spcPts val="2000"/>
              </a:lnSpc>
              <a:spcBef>
                <a:spcPts val="655"/>
              </a:spcBef>
              <a:spcAft>
                <a:spcPts val="0"/>
              </a:spcAft>
            </a:pPr>
            <a:r>
              <a:rPr lang="en-US" sz="2800" spc="-3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Service is in accordance with current medical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standards or practices </a:t>
            </a:r>
          </a:p>
          <a:p>
            <a:pPr marL="91440" marR="0" indent="0" algn="l">
              <a:lnSpc>
                <a:spcPts val="2000"/>
              </a:lnSpc>
              <a:spcBef>
                <a:spcPts val="650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Service’s scope (e.g., number of hours of skilled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nursing care) is sufficient to address the child’s needs </a:t>
            </a:r>
          </a:p>
          <a:p>
            <a:pPr marL="91440" marR="0" indent="0" algn="l">
              <a:lnSpc>
                <a:spcPts val="2000"/>
              </a:lnSpc>
              <a:spcBef>
                <a:spcPts val="630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necessary to ensure for a safe environment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665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for the child to ameliorate a given condition 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21095" y="2548255"/>
            <a:ext cx="5870575" cy="283464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105410" rIns="0" bIns="0" anchor="t"/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experimental or investigational (considered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on a case-by-case basis) </a:t>
            </a:r>
          </a:p>
          <a:p>
            <a:pPr marL="91440" marR="0" indent="0" algn="l">
              <a:lnSpc>
                <a:spcPts val="2000"/>
              </a:lnSpc>
              <a:spcBef>
                <a:spcPts val="1155"/>
              </a:spcBef>
              <a:spcAft>
                <a:spcPts val="0"/>
              </a:spcAft>
            </a:pPr>
            <a:r>
              <a:rPr lang="en-US" sz="2800" spc="-20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Service is primarily for caregiver convenience (e.g.,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DME duplicated to be provided at divorced parents’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homes) </a:t>
            </a:r>
          </a:p>
          <a:p>
            <a:pPr marL="91440" marR="0" indent="0" algn="l">
              <a:lnSpc>
                <a:spcPts val="20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800" spc="-25">
                <a:solidFill>
                  <a:srgbClr val="000000"/>
                </a:solidFill>
                <a:latin typeface="Verdana" panose="02020603050405020304" pitchFamily="2"/>
              </a:rPr>
              <a:t>1' </a:t>
            </a: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Service is more expensive than an equally effective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and less expensive, available service; however, cost is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not a basis for determining a service should not be </a:t>
            </a:r>
          </a:p>
          <a:p>
            <a:pPr marL="365760" marR="0" indent="0" algn="l">
              <a:lnSpc>
                <a:spcPts val="2200"/>
              </a:lnSpc>
              <a:spcBef>
                <a:spcPts val="0"/>
              </a:spcBef>
              <a:spcAft>
                <a:spcPts val="16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provided 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0" y="5480050"/>
          <a:ext cx="12428855" cy="1392555"/>
        </p:xfrm>
        <a:graphic>
          <a:graphicData uri="http://schemas.openxmlformats.org/drawingml/2006/table">
            <a:tbl>
              <a:tblPr/>
              <a:tblGrid>
                <a:gridCol w="21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90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8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965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5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175" cmpd="dbl">
                      <a:solidFill>
                        <a:srgbClr val="D9C9D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If the service is determined to be medically necessary, the service must be covered if it can be covered under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2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Medicaid, even if it is not in the Medi-Cal State Plan or not provided to adults, or if the child does not have a </a:t>
                      </a:r>
                    </a:p>
                    <a:p>
                      <a:pPr marL="0" marR="0" indent="0" algn="ctr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diagnosis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dbl">
                      <a:solidFill>
                        <a:srgbClr val="D9C9DC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29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1920" y="5370830"/>
            <a:ext cx="5864860" cy="0"/>
          </a:xfrm>
          <a:prstGeom prst="line">
            <a:avLst/>
          </a:prstGeom>
          <a:ln w="18415" cmpd="sng">
            <a:solidFill>
              <a:srgbClr val="782B8A"/>
            </a:solidFill>
          </a:ln>
        </p:spPr>
      </p:cxnSp>
      <p:cxnSp>
        <p:nvCxnSpPr>
          <p:cNvPr id="17" name="Straight Connector 16"/>
          <p:cNvCxnSpPr/>
          <p:nvPr/>
        </p:nvCxnSpPr>
        <p:spPr>
          <a:xfrm>
            <a:off x="121920" y="2548255"/>
            <a:ext cx="0" cy="2834640"/>
          </a:xfrm>
          <a:prstGeom prst="line">
            <a:avLst/>
          </a:prstGeom>
          <a:ln w="18415" cmpd="sng">
            <a:solidFill>
              <a:srgbClr val="782B8A"/>
            </a:solidFill>
          </a:ln>
        </p:spPr>
      </p:cxnSp>
      <p:cxnSp>
        <p:nvCxnSpPr>
          <p:cNvPr id="18" name="Straight Connector 17"/>
          <p:cNvCxnSpPr/>
          <p:nvPr/>
        </p:nvCxnSpPr>
        <p:spPr>
          <a:xfrm>
            <a:off x="5992495" y="2548255"/>
            <a:ext cx="0" cy="2834640"/>
          </a:xfrm>
          <a:prstGeom prst="line">
            <a:avLst/>
          </a:prstGeom>
          <a:ln w="18415" cmpd="sng">
            <a:solidFill>
              <a:srgbClr val="782B8A"/>
            </a:solidFill>
          </a:ln>
        </p:spPr>
      </p:cxnSp>
      <p:cxnSp>
        <p:nvCxnSpPr>
          <p:cNvPr id="19" name="Straight Connector 18"/>
          <p:cNvCxnSpPr/>
          <p:nvPr/>
        </p:nvCxnSpPr>
        <p:spPr>
          <a:xfrm>
            <a:off x="6221095" y="2548255"/>
            <a:ext cx="0" cy="2834640"/>
          </a:xfrm>
          <a:prstGeom prst="line">
            <a:avLst/>
          </a:prstGeom>
          <a:ln w="18415" cmpd="sng">
            <a:solidFill>
              <a:srgbClr val="782B8A"/>
            </a:solidFill>
          </a:ln>
        </p:spPr>
      </p:cxnSp>
      <p:cxnSp>
        <p:nvCxnSpPr>
          <p:cNvPr id="20" name="Straight Connector 19"/>
          <p:cNvCxnSpPr/>
          <p:nvPr/>
        </p:nvCxnSpPr>
        <p:spPr>
          <a:xfrm>
            <a:off x="12091670" y="2548255"/>
            <a:ext cx="0" cy="2834640"/>
          </a:xfrm>
          <a:prstGeom prst="line">
            <a:avLst/>
          </a:prstGeom>
          <a:ln w="18415" cmpd="sng">
            <a:solidFill>
              <a:srgbClr val="782B8A"/>
            </a:solidFill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838200"/>
            <a:ext cx="12192000" cy="531241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25" y="1779905"/>
            <a:ext cx="2038985" cy="34899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2501900" y="838200"/>
            <a:ext cx="9690100" cy="37058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7350" rIns="0" bIns="0" anchor="t"/>
          <a:lstStyle/>
          <a:p>
            <a:pPr marL="0" marR="0" indent="0" algn="ctr">
              <a:lnSpc>
                <a:spcPts val="4200"/>
              </a:lnSpc>
              <a:spcAft>
                <a:spcPts val="0"/>
              </a:spcAft>
            </a:pPr>
            <a:r>
              <a:rPr lang="en-US" sz="3550" spc="20">
                <a:solidFill>
                  <a:srgbClr val="000000"/>
                </a:solidFill>
                <a:latin typeface="Segoe UI" panose="02020603050405020304" pitchFamily="2"/>
              </a:rPr>
              <a:t>Federal law enacted in 1967 established </a:t>
            </a:r>
            <a:r>
              <a:rPr lang="en-US" sz="3500" b="1" spc="20">
                <a:solidFill>
                  <a:srgbClr val="000000"/>
                </a:solidFill>
                <a:latin typeface="Segoe UI" panose="02020603050405020304" pitchFamily="2"/>
              </a:rPr>
              <a:t>Early </a:t>
            </a:r>
          </a:p>
          <a:p>
            <a:pPr marL="0" marR="0" indent="0" algn="ctr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spc="35">
                <a:solidFill>
                  <a:srgbClr val="000000"/>
                </a:solidFill>
                <a:latin typeface="Segoe UI" panose="02020603050405020304" pitchFamily="2"/>
              </a:rPr>
              <a:t>and Periodic Screening, Diagnostic and </a:t>
            </a:r>
          </a:p>
          <a:p>
            <a:pPr marL="0" marR="0" indent="0" algn="ctr">
              <a:lnSpc>
                <a:spcPts val="43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3500" b="1" spc="15">
                <a:solidFill>
                  <a:srgbClr val="000000"/>
                </a:solidFill>
                <a:latin typeface="Segoe UI" panose="02020603050405020304" pitchFamily="2"/>
              </a:rPr>
              <a:t>Treatment (EPSDT), </a:t>
            </a:r>
            <a:r>
              <a:rPr lang="en-US" sz="3550" spc="15">
                <a:solidFill>
                  <a:srgbClr val="000000"/>
                </a:solidFill>
                <a:latin typeface="Segoe UI" panose="02020603050405020304" pitchFamily="2"/>
              </a:rPr>
              <a:t>which guarantees all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spc="15">
                <a:solidFill>
                  <a:srgbClr val="000000"/>
                </a:solidFill>
                <a:latin typeface="Segoe UI" panose="02020603050405020304" pitchFamily="2"/>
              </a:rPr>
              <a:t>medically necessary services to children and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50" spc="20">
                <a:solidFill>
                  <a:srgbClr val="000000"/>
                </a:solidFill>
                <a:latin typeface="Segoe UI" panose="02020603050405020304" pitchFamily="2"/>
              </a:rPr>
              <a:t>youth under age 21 enrolled in Medi-Cal. As of </a:t>
            </a:r>
          </a:p>
          <a:p>
            <a:pPr marL="0" marR="0" indent="0" algn="ctr">
              <a:lnSpc>
                <a:spcPts val="4300"/>
              </a:lnSpc>
              <a:spcBef>
                <a:spcPts val="0"/>
              </a:spcBef>
              <a:spcAft>
                <a:spcPts val="140"/>
              </a:spcAft>
            </a:pPr>
            <a:r>
              <a:rPr lang="en-US" sz="3550" spc="0">
                <a:solidFill>
                  <a:srgbClr val="000000"/>
                </a:solidFill>
                <a:latin typeface="Segoe UI" panose="02020603050405020304" pitchFamily="2"/>
              </a:rPr>
              <a:t>2023, California refers to EPSDT as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501900" y="4544060"/>
            <a:ext cx="9690100" cy="16065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2065" rIns="0" bIns="0" anchor="t">
            <a:normAutofit fontScale="95000"/>
          </a:bodyPr>
          <a:lstStyle/>
          <a:p>
            <a:pPr marL="137160" marR="0" indent="0" algn="l">
              <a:lnSpc>
                <a:spcPts val="7800"/>
              </a:lnSpc>
              <a:spcAft>
                <a:spcPts val="4755"/>
              </a:spcAft>
            </a:pPr>
            <a:r>
              <a:rPr lang="en-US" sz="5900" b="1" spc="140">
                <a:solidFill>
                  <a:srgbClr val="782B8A"/>
                </a:solidFill>
                <a:latin typeface="Segoe UI" panose="02020603050405020304" pitchFamily="2"/>
              </a:rPr>
              <a:t>Medi-Cal for Kids &amp; Teens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134090" y="6431280"/>
            <a:ext cx="177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862330" y="1563370"/>
            <a:ext cx="10478770" cy="4349115"/>
          </a:xfrm>
          <a:prstGeom prst="rect">
            <a:avLst/>
          </a:prstGeom>
          <a:noFill/>
          <a:ln w="27305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58570" y="2355850"/>
            <a:ext cx="2755900" cy="27559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1341100" cy="368935"/>
        </p:xfrm>
        <a:graphic>
          <a:graphicData uri="http://schemas.openxmlformats.org/drawingml/2006/table">
            <a:tbl>
              <a:tblPr/>
              <a:tblGrid>
                <a:gridCol w="6092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893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27835" indent="0" algn="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8935"/>
            <a:ext cx="11341100" cy="1194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490"/>
              </a:spcAft>
            </a:pPr>
            <a:r>
              <a:rPr lang="en-US" sz="3950" b="1" spc="0" dirty="0">
                <a:solidFill>
                  <a:srgbClr val="13305A"/>
                </a:solidFill>
                <a:latin typeface="Segoe UI" panose="02020603050405020304" pitchFamily="2"/>
              </a:rPr>
              <a:t>Second Opinions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13411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30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254500" y="1563370"/>
            <a:ext cx="7046595" cy="4337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6720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150" spc="3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150" spc="35">
                <a:solidFill>
                  <a:srgbClr val="000000"/>
                </a:solidFill>
                <a:latin typeface="Segoe UI" panose="02020603050405020304" pitchFamily="2"/>
              </a:rPr>
              <a:t> If a provider requests a service for a child that is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spc="15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  <a:r>
              <a:rPr lang="en-US" sz="2150" spc="15">
                <a:solidFill>
                  <a:srgbClr val="000000"/>
                </a:solidFill>
                <a:latin typeface="Segoe UI" panose="02020603050405020304" pitchFamily="2"/>
              </a:rPr>
              <a:t>by the managed care plan, then the provider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can request a </a:t>
            </a:r>
            <a:r>
              <a:rPr lang="en-US" sz="2150" b="1" spc="0">
                <a:solidFill>
                  <a:srgbClr val="000000"/>
                </a:solidFill>
                <a:latin typeface="Segoe UI" panose="02020603050405020304" pitchFamily="2"/>
              </a:rPr>
              <a:t>second opinion </a:t>
            </a: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from a qualified health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0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0" marR="0" indent="0" algn="l">
              <a:lnSpc>
                <a:spcPts val="25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150" spc="4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150" spc="40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2150" u="sng" spc="40">
                <a:solidFill>
                  <a:srgbClr val="000000"/>
                </a:solidFill>
                <a:latin typeface="Segoe UI" panose="02020603050405020304" pitchFamily="2"/>
              </a:rPr>
              <a:t>must</a:t>
            </a:r>
            <a:r>
              <a:rPr lang="en-US" sz="2150" spc="40">
                <a:solidFill>
                  <a:srgbClr val="000000"/>
                </a:solidFill>
                <a:latin typeface="Segoe UI" panose="02020603050405020304" pitchFamily="2"/>
              </a:rPr>
              <a:t> permit second opinions </a:t>
            </a:r>
          </a:p>
          <a:p>
            <a:pPr marL="32004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10">
                <a:solidFill>
                  <a:srgbClr val="000000"/>
                </a:solidFill>
                <a:latin typeface="Segoe UI" panose="02020603050405020304" pitchFamily="2"/>
              </a:rPr>
              <a:t>through their </a:t>
            </a:r>
            <a:r>
              <a:rPr lang="en-US" sz="2150" b="1" spc="-5">
                <a:solidFill>
                  <a:srgbClr val="000000"/>
                </a:solidFill>
                <a:latin typeface="Segoe UI" panose="02020603050405020304" pitchFamily="2"/>
              </a:rPr>
              <a:t>Utilization Management Program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20">
                <a:solidFill>
                  <a:srgbClr val="000000"/>
                </a:solidFill>
                <a:latin typeface="Segoe UI" panose="02020603050405020304" pitchFamily="2"/>
              </a:rPr>
              <a:t>that ensures appropriate processes are used to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20">
                <a:solidFill>
                  <a:srgbClr val="000000"/>
                </a:solidFill>
                <a:latin typeface="Segoe UI" panose="02020603050405020304" pitchFamily="2"/>
              </a:rPr>
              <a:t>review and approve the provision of medically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15">
                <a:solidFill>
                  <a:srgbClr val="000000"/>
                </a:solidFill>
                <a:latin typeface="Segoe UI" panose="02020603050405020304" pitchFamily="2"/>
              </a:rPr>
              <a:t>necessary covered services in Medi-Cal Managed </a:t>
            </a:r>
          </a:p>
          <a:p>
            <a:pPr marL="320040" marR="0" indent="0" algn="l">
              <a:lnSpc>
                <a:spcPts val="2600"/>
              </a:lnSpc>
              <a:spcBef>
                <a:spcPts val="0"/>
              </a:spcBef>
              <a:spcAft>
                <a:spcPts val="3265"/>
              </a:spcAft>
            </a:pPr>
            <a:r>
              <a:rPr lang="en-US" sz="2150" spc="-5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2250" y="1609090"/>
            <a:ext cx="1100455" cy="49745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8895" rIns="0" bIns="0" anchor="t"/>
          <a:lstStyle/>
          <a:p>
            <a:pPr marL="0" marR="0" indent="0" algn="ctr">
              <a:lnSpc>
                <a:spcPts val="2200"/>
              </a:lnSpc>
              <a:spcAft>
                <a:spcPts val="33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5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Occupational Therapy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20825"/>
          <a:ext cx="11875135" cy="5135880"/>
        </p:xfrm>
        <a:graphic>
          <a:graphicData uri="http://schemas.openxmlformats.org/drawingml/2006/table">
            <a:tbl>
              <a:tblPr/>
              <a:tblGrid>
                <a:gridCol w="1325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8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2190">
                <a:tc rowSpan="7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6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9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 8-year-old enrolled in a Medi-Cal managed care plan receives a periodic developmental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 at their well-child checkup that indicates a developmental delay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prescribes the child occupational therapy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submits a prior authorization request for occupational therapy to the Medi-Cal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managed care plan conducts medical necessity review and determines the occupational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5"/>
                        </a:spcBef>
                        <a:spcAft>
                          <a:spcPts val="68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therapy services are </a:t>
                      </a:r>
                      <a:r>
                        <a:rPr lang="en-US" sz="175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requests a second opinion through the managed care plan’s Utilization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Management Program with another qualified health professional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other qualified health professional agrees with the pediatrician’s assessment that the therapy is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for the child and submits results to the 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managed care plan reviews the second opinion and determines the occupational therapy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services are medically necessary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7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pediatrician refers the child to a licensed occupational therapist and provides follow-up care </a:t>
                      </a:r>
                    </a:p>
                    <a:p>
                      <a:pPr marL="0" marR="610235" indent="0" algn="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105"/>
                        </a:spcAft>
                      </a:pPr>
                      <a:r>
                        <a:rPr lang="en-US" sz="12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31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893425" y="1691640"/>
            <a:ext cx="1198245" cy="441071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4025" y="1737360"/>
            <a:ext cx="21590" cy="402336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17602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46935" indent="0" algn="r">
                        <a:lnSpc>
                          <a:spcPts val="2200"/>
                        </a:lnSpc>
                        <a:spcBef>
                          <a:spcPts val="375"/>
                        </a:spcBef>
                        <a:spcAft>
                          <a:spcPts val="345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760200" cy="1371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40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0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School-Based Services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40410" y="1926590"/>
            <a:ext cx="10735310" cy="45720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2250" spc="-2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 Medi-Cal-enrolled children and youth under age 21 can receive the following Medi-Cal covered services </a:t>
            </a:r>
          </a:p>
          <a:p>
            <a:pPr marL="32004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from schools: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85545" y="2624455"/>
            <a:ext cx="4231005" cy="45085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7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Nutritional assessments and counseling </a:t>
            </a:r>
          </a:p>
          <a:p>
            <a:pPr marL="2743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treatments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85545" y="3273425"/>
            <a:ext cx="5008245" cy="217932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Vision assessments and screenings </a:t>
            </a:r>
          </a:p>
          <a:p>
            <a:pPr marL="0" marR="0" indent="27432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Physical, respiratory, occupational, and speech-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language therapy </a:t>
            </a:r>
          </a:p>
          <a:p>
            <a:pPr marL="0" marR="0" indent="27432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Audiology assessment, treatments, and hearing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screening tests </a:t>
            </a:r>
          </a:p>
          <a:p>
            <a:pPr marL="0" marR="0" indent="274320" algn="l">
              <a:lnSpc>
                <a:spcPts val="22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Psychology and counseling services and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psychosocial assessments 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614160" y="2624455"/>
            <a:ext cx="4062730" cy="282829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27432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Orientation and mobility services </a:t>
            </a:r>
          </a:p>
          <a:p>
            <a:pPr marL="0" marR="0" indent="274320" algn="l">
              <a:lnSpc>
                <a:spcPts val="2200"/>
              </a:lnSpc>
              <a:spcBef>
                <a:spcPts val="79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Developmental assessments </a:t>
            </a:r>
          </a:p>
          <a:p>
            <a:pPr marL="0" marR="0" indent="274320" algn="l">
              <a:lnSpc>
                <a:spcPts val="22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Specialized medical transportation </a:t>
            </a:r>
          </a:p>
          <a:p>
            <a:pPr marL="0" marR="0" indent="274320" algn="l">
              <a:lnSpc>
                <a:spcPts val="2200"/>
              </a:lnSpc>
              <a:spcBef>
                <a:spcPts val="81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Health education and anticipatory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guidance </a:t>
            </a:r>
          </a:p>
          <a:p>
            <a:pPr marL="0" marR="0" indent="274320" algn="l">
              <a:lnSpc>
                <a:spcPts val="2200"/>
              </a:lnSpc>
              <a:spcBef>
                <a:spcPts val="78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School health aide services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(administration of specialized physical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health care services and assistance </a:t>
            </a:r>
          </a:p>
          <a:p>
            <a:pPr marL="274320" marR="0" indent="0" algn="l">
              <a:lnSpc>
                <a:spcPts val="22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with Activities of Daily Living)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040745" y="5452745"/>
            <a:ext cx="279400" cy="11893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982345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32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6090" y="1642110"/>
            <a:ext cx="11649710" cy="329819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158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39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15800" cy="13258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0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168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Out-Of-State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15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33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740410" y="1743075"/>
            <a:ext cx="9964420" cy="25888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Autofit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00" spc="-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pc="0" dirty="0">
                <a:solidFill>
                  <a:srgbClr val="000000"/>
                </a:solidFill>
                <a:latin typeface="Segoe UI" panose="02020603050405020304" pitchFamily="2"/>
              </a:rPr>
              <a:t> DHCS and its managed care plans must cover out-of-state services if the service would be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covered in-state, and: </a:t>
            </a:r>
          </a:p>
          <a:p>
            <a:pPr marL="45720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Service is required because of an emergency; </a:t>
            </a:r>
          </a:p>
          <a:p>
            <a:pPr marL="45720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The child is out of state and the child’s health would be endangered if they were required to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15" dirty="0">
                <a:solidFill>
                  <a:srgbClr val="000000"/>
                </a:solidFill>
                <a:latin typeface="Segoe UI" panose="02020603050405020304" pitchFamily="2"/>
              </a:rPr>
              <a:t>travel to their home state; </a:t>
            </a:r>
          </a:p>
          <a:p>
            <a:pPr marL="457200" marR="0" indent="320040" algn="l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Service is more readily available in another state; </a:t>
            </a:r>
            <a:r>
              <a:rPr lang="en-US" b="1" spc="-10" dirty="0">
                <a:solidFill>
                  <a:srgbClr val="000000"/>
                </a:solidFill>
                <a:latin typeface="Segoe UI" panose="02020603050405020304" pitchFamily="2"/>
              </a:rPr>
              <a:t>or </a:t>
            </a:r>
          </a:p>
          <a:p>
            <a:pPr marL="457200" marR="0" indent="320040" algn="l">
              <a:lnSpc>
                <a:spcPts val="22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pc="-10" dirty="0">
                <a:solidFill>
                  <a:srgbClr val="000000"/>
                </a:solidFill>
                <a:latin typeface="Segoe UI" panose="02020603050405020304" pitchFamily="2"/>
              </a:rPr>
              <a:t>The child lives in an area that often utilizes services in another state (i.e., if area borders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pc="-25" dirty="0">
                <a:solidFill>
                  <a:srgbClr val="000000"/>
                </a:solidFill>
                <a:latin typeface="Segoe UI" panose="02020603050405020304" pitchFamily="2"/>
              </a:rPr>
              <a:t>another state)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" y="1502410"/>
            <a:ext cx="69850" cy="489839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10875010" y="1502410"/>
            <a:ext cx="1228725" cy="5334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17602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46935" indent="0" algn="r">
                        <a:lnSpc>
                          <a:spcPts val="2200"/>
                        </a:lnSpc>
                        <a:spcBef>
                          <a:spcPts val="370"/>
                        </a:spcBef>
                        <a:spcAft>
                          <a:spcPts val="35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760200" cy="11156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r">
              <a:lnSpc>
                <a:spcPts val="40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Settings for Medi-Cal for Kids &amp; Teens Services: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Telehealth Modality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86385" y="1697990"/>
            <a:ext cx="10695305" cy="317881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00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 Medi-Cal covered benefits or services may be provided via telehealth if: </a:t>
            </a:r>
          </a:p>
          <a:p>
            <a:pPr marL="457200" marR="0" indent="320040" algn="l">
              <a:lnSpc>
                <a:spcPts val="2200"/>
              </a:lnSpc>
              <a:spcBef>
                <a:spcPts val="34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The treating provider believes the benefits or services are clinically appropriate to deliver via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 dirty="0">
                <a:solidFill>
                  <a:srgbClr val="000000"/>
                </a:solidFill>
                <a:latin typeface="Segoe UI" panose="02020603050405020304" pitchFamily="2"/>
              </a:rPr>
              <a:t>telehealth; </a:t>
            </a:r>
          </a:p>
          <a:p>
            <a:pPr marL="457200" marR="0" indent="320040" algn="l">
              <a:lnSpc>
                <a:spcPts val="2200"/>
              </a:lnSpc>
              <a:spcBef>
                <a:spcPts val="51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5" dirty="0">
                <a:solidFill>
                  <a:srgbClr val="000000"/>
                </a:solidFill>
                <a:latin typeface="Segoe UI" panose="02020603050405020304" pitchFamily="2"/>
              </a:rPr>
              <a:t>Benefits or services meet procedural definition and components of CPT or HCPCS codes and </a:t>
            </a:r>
            <a:r>
              <a:rPr lang="en-US" sz="1600" spc="-25" dirty="0" err="1">
                <a:solidFill>
                  <a:srgbClr val="000000"/>
                </a:solidFill>
                <a:latin typeface="Segoe UI" panose="02020603050405020304" pitchFamily="2"/>
              </a:rPr>
              <a:t>Medi</a:t>
            </a:r>
            <a:r>
              <a:rPr lang="en-US" sz="1600" spc="-25" dirty="0">
                <a:solidFill>
                  <a:srgbClr val="000000"/>
                </a:solidFill>
                <a:latin typeface="Segoe UI" panose="02020603050405020304" pitchFamily="2"/>
              </a:rPr>
              <a:t>-</a:t>
            </a:r>
          </a:p>
          <a:p>
            <a:pPr marL="777240" marR="0" indent="0" algn="l">
              <a:lnSpc>
                <a:spcPts val="22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Cal provider manual guidelines; </a:t>
            </a:r>
            <a:r>
              <a:rPr lang="en-US" sz="1600" b="1" spc="-15" dirty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</a:p>
          <a:p>
            <a:pPr marL="457200" marR="0" indent="320040" algn="l">
              <a:lnSpc>
                <a:spcPts val="2200"/>
              </a:lnSpc>
              <a:spcBef>
                <a:spcPts val="4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Benefits or services meet all laws regarding confidentiality and a patient’s right to their medical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5" dirty="0">
                <a:solidFill>
                  <a:srgbClr val="000000"/>
                </a:solidFill>
                <a:latin typeface="Segoe UI" panose="02020603050405020304" pitchFamily="2"/>
              </a:rPr>
              <a:t>information </a:t>
            </a:r>
          </a:p>
          <a:p>
            <a:pPr marL="0" marR="0" indent="0" algn="l">
              <a:lnSpc>
                <a:spcPts val="2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00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-5" dirty="0">
                <a:solidFill>
                  <a:srgbClr val="000000"/>
                </a:solidFill>
                <a:latin typeface="Segoe UI" panose="02020603050405020304" pitchFamily="2"/>
              </a:rPr>
              <a:t> Benefits or services may be delivered via synchronous video, synchronous audio-only, or asynchronous </a:t>
            </a:r>
          </a:p>
          <a:p>
            <a:pPr marL="27432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store and forward, so long as those services meet the standard of care and billing code requirements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that apply to in-person service. Include the following modifiers when billing for services delivered via </a:t>
            </a:r>
          </a:p>
          <a:p>
            <a:pPr marL="2743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telehealth: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86385" y="5035550"/>
            <a:ext cx="10564495" cy="124333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>
            <a:noAutofit/>
          </a:bodyPr>
          <a:lstStyle/>
          <a:p>
            <a:pPr marL="457200" marR="0" indent="320040" algn="l">
              <a:lnSpc>
                <a:spcPts val="1800"/>
              </a:lnSpc>
              <a:spcAft>
                <a:spcPts val="0"/>
              </a:spcAft>
              <a:buFont typeface="Symbol"/>
              <a:buChar char="·"/>
            </a:pPr>
            <a:r>
              <a:rPr lang="en-US" sz="1600" spc="-20" dirty="0">
                <a:solidFill>
                  <a:srgbClr val="000000"/>
                </a:solidFill>
                <a:latin typeface="Segoe UI" panose="02020603050405020304" pitchFamily="2"/>
              </a:rPr>
              <a:t>Synchronous video: 95 </a:t>
            </a:r>
          </a:p>
          <a:p>
            <a:pPr marL="457200" marR="0" indent="320040" algn="l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20" dirty="0">
                <a:solidFill>
                  <a:srgbClr val="000000"/>
                </a:solidFill>
                <a:latin typeface="Segoe UI" panose="02020603050405020304" pitchFamily="2"/>
              </a:rPr>
              <a:t>Synchronous audio-only: 93 </a:t>
            </a:r>
          </a:p>
          <a:p>
            <a:pPr marL="457200" marR="0" indent="320040" algn="l">
              <a:lnSpc>
                <a:spcPts val="2200"/>
              </a:lnSpc>
              <a:spcBef>
                <a:spcPts val="48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Asynchronous store and forward: GQ </a:t>
            </a:r>
          </a:p>
          <a:p>
            <a:pPr marL="0" marR="0" indent="0" algn="l">
              <a:lnSpc>
                <a:spcPts val="2100"/>
              </a:lnSpc>
              <a:spcBef>
                <a:spcPts val="530"/>
              </a:spcBef>
              <a:spcAft>
                <a:spcPts val="0"/>
              </a:spcAft>
            </a:pPr>
            <a:r>
              <a:rPr lang="en-US" sz="2000" spc="-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-10" dirty="0">
                <a:solidFill>
                  <a:srgbClr val="000000"/>
                </a:solidFill>
                <a:latin typeface="Segoe UI" panose="02020603050405020304" pitchFamily="2"/>
              </a:rPr>
              <a:t> Medi-Cal enrolled children or youth may request or decline delivery of services via telehealth modality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1167130"/>
            <a:ext cx="11993880" cy="543496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17805" y="365760"/>
            <a:ext cx="11760200" cy="760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100"/>
              </a:lnSpc>
              <a:spcAft>
                <a:spcPts val="9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Required Services to Support Access (1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241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35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0585450" y="2136775"/>
            <a:ext cx="1277620" cy="34410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13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Providers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20">
                <a:solidFill>
                  <a:srgbClr val="000000"/>
                </a:solidFill>
                <a:latin typeface="Segoe UI" panose="02020603050405020304" pitchFamily="2"/>
              </a:rPr>
              <a:t>direct families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to the</a:t>
            </a:r>
            <a:r>
              <a:rPr lang="en-US" sz="1600" b="1" spc="-10">
                <a:solidFill>
                  <a:srgbClr val="782B8A"/>
                </a:solidFill>
                <a:latin typeface="Segoe UI" panose="02020603050405020304" pitchFamily="2"/>
              </a:rPr>
              <a:t> Medi-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0">
                <a:solidFill>
                  <a:srgbClr val="782B8A"/>
                </a:solidFill>
                <a:latin typeface="Segoe UI" panose="02020603050405020304" pitchFamily="2"/>
              </a:rPr>
              <a:t>Cal Member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10">
                <a:solidFill>
                  <a:srgbClr val="782B8A"/>
                </a:solidFill>
                <a:latin typeface="Segoe UI" panose="02020603050405020304" pitchFamily="2"/>
              </a:rPr>
              <a:t>Help Line at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782B8A"/>
                </a:solidFill>
                <a:latin typeface="Segoe UI" panose="02020603050405020304" pitchFamily="2"/>
              </a:rPr>
              <a:t>1-800-541-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782B8A"/>
                </a:solidFill>
                <a:latin typeface="Segoe UI" panose="02020603050405020304" pitchFamily="2"/>
              </a:rPr>
              <a:t>5555 or their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0">
                <a:solidFill>
                  <a:srgbClr val="782B8A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-25">
                <a:solidFill>
                  <a:srgbClr val="782B8A"/>
                </a:solidFill>
                <a:latin typeface="Segoe UI" panose="02020603050405020304" pitchFamily="2"/>
              </a:rPr>
              <a:t>Managed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0">
                <a:solidFill>
                  <a:srgbClr val="782B8A"/>
                </a:solidFill>
                <a:latin typeface="Segoe UI" panose="02020603050405020304" pitchFamily="2"/>
              </a:rPr>
              <a:t>Care Plan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for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5">
                <a:solidFill>
                  <a:srgbClr val="000000"/>
                </a:solidFill>
                <a:latin typeface="Segoe UI" panose="02020603050405020304" pitchFamily="2"/>
              </a:rPr>
              <a:t>help accessing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and travel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supports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96950" y="1126490"/>
            <a:ext cx="9107170" cy="5384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15">
                <a:solidFill>
                  <a:srgbClr val="000000"/>
                </a:solidFill>
                <a:latin typeface="Segoe UI" panose="02020603050405020304" pitchFamily="2"/>
              </a:rPr>
              <a:t>Necessary Transportation To and From Appointments </a:t>
            </a:r>
          </a:p>
          <a:p>
            <a:pPr marL="0" marR="0" indent="0" algn="l">
              <a:lnSpc>
                <a:spcPts val="18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3950" spc="30">
                <a:solidFill>
                  <a:srgbClr val="782B8A"/>
                </a:solidFill>
                <a:latin typeface="Verdana" panose="02020603050405020304" pitchFamily="2"/>
              </a:rPr>
              <a:t>'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Providers must offer and assist with arranging non-emergency medical transportation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(NEMT) and non-medical transportation (NMT) so children/youth under age 21 can receive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Medi-Cal for Kids &amp; Teens services </a:t>
            </a:r>
          </a:p>
          <a:p>
            <a:pPr marL="457200" marR="0" indent="3200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NEMT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is transportation by ambulance, wheelchair van, or litter van for children whose </a:t>
            </a:r>
          </a:p>
          <a:p>
            <a:pPr marL="7772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medical and physical condition does not allow them to travel by public or private </a:t>
            </a:r>
          </a:p>
          <a:p>
            <a:pPr marL="7772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transportation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spc="25">
                <a:solidFill>
                  <a:srgbClr val="782B8A"/>
                </a:solidFill>
                <a:latin typeface="Verdana" panose="02020603050405020304" pitchFamily="2"/>
              </a:rPr>
              <a:t>-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Providers must submit a Physician Certification Statement (PCS) form to the </a:t>
            </a:r>
          </a:p>
          <a:p>
            <a:pPr marL="12344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managed care plan for NEMT prior authorization </a:t>
            </a:r>
          </a:p>
          <a:p>
            <a:pPr marL="457200" marR="0" indent="3200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NMT </a:t>
            </a:r>
            <a:r>
              <a:rPr lang="en-US" sz="1650" spc="5">
                <a:solidFill>
                  <a:srgbClr val="000000"/>
                </a:solidFill>
                <a:latin typeface="Segoe UI" panose="02020603050405020304" pitchFamily="2"/>
              </a:rPr>
              <a:t>is private or public transportation; families or the child/youth will need to attest to </a:t>
            </a:r>
          </a:p>
          <a:p>
            <a:pPr marL="0" marR="0" indent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their provider verbally or in writing that they have an unmet transportation need and all </a:t>
            </a:r>
          </a:p>
          <a:p>
            <a:pPr marL="7772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other currently available resources have been reasonably exhausted </a:t>
            </a:r>
          </a:p>
          <a:p>
            <a:pPr marL="91440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50" spc="25">
                <a:solidFill>
                  <a:srgbClr val="782B8A"/>
                </a:solidFill>
                <a:latin typeface="Verdana" panose="02020603050405020304" pitchFamily="2"/>
              </a:rPr>
              <a:t>-</a:t>
            </a:r>
            <a:r>
              <a:rPr lang="en-US" sz="1650" spc="25">
                <a:solidFill>
                  <a:srgbClr val="000000"/>
                </a:solidFill>
                <a:latin typeface="Segoe UI" panose="02020603050405020304" pitchFamily="2"/>
              </a:rPr>
              <a:t> Providers need to confirm with the managed care plan if prior authorizations are </a:t>
            </a:r>
          </a:p>
          <a:p>
            <a:pPr marL="12344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required for NMT services, as it is up to the managed care plan to determine </a:t>
            </a:r>
          </a:p>
          <a:p>
            <a:pPr marL="457200" marR="0" indent="32004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Families or the child/youth may request or refuse transportation assistance at any time </a:t>
            </a:r>
          </a:p>
          <a:p>
            <a:pPr marL="0" marR="0" indent="0" algn="l">
              <a:lnSpc>
                <a:spcPts val="2300"/>
              </a:lnSpc>
              <a:spcBef>
                <a:spcPts val="455"/>
              </a:spcBef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Related Travel Expenses </a:t>
            </a:r>
          </a:p>
          <a:p>
            <a:pPr marL="0" marR="0" indent="0" algn="l">
              <a:lnSpc>
                <a:spcPts val="1800"/>
              </a:lnSpc>
              <a:spcBef>
                <a:spcPts val="420"/>
              </a:spcBef>
              <a:spcAft>
                <a:spcPts val="0"/>
              </a:spcAft>
            </a:pPr>
            <a:r>
              <a:rPr lang="en-US" sz="3950" spc="30">
                <a:solidFill>
                  <a:srgbClr val="782B8A"/>
                </a:solidFill>
                <a:latin typeface="Verdana" panose="02020603050405020304" pitchFamily="2"/>
              </a:rPr>
              <a:t>'</a:t>
            </a:r>
            <a:r>
              <a:rPr lang="en-US" sz="1650" spc="30">
                <a:solidFill>
                  <a:srgbClr val="000000"/>
                </a:solidFill>
                <a:latin typeface="Segoe UI" panose="02020603050405020304" pitchFamily="2"/>
              </a:rPr>
              <a:t> California’s managed care plans must cover related travel expenses for medically necessary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services at the child/youth’s request, including the cost of meals and lodging for a child and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parent, caretaker, relative, friend, or attendant for the purpose of obtaining needed medical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-10">
                <a:solidFill>
                  <a:srgbClr val="000000"/>
                </a:solidFill>
                <a:latin typeface="Segoe UI" panose="02020603050405020304" pitchFamily="2"/>
              </a:rPr>
              <a:t>care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79375" y="5641975"/>
            <a:ext cx="12033250" cy="960120"/>
          </a:xfrm>
          <a:prstGeom prst="rect">
            <a:avLst/>
          </a:prstGeom>
          <a:solidFill>
            <a:srgbClr val="FFFFFF"/>
          </a:solidFill>
          <a:ln w="18415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70815" y="1097280"/>
            <a:ext cx="560705" cy="5486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731520" y="365760"/>
            <a:ext cx="11430000" cy="7315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37160" marR="0" indent="0" algn="l">
              <a:lnSpc>
                <a:spcPts val="5100"/>
              </a:lnSpc>
              <a:spcAft>
                <a:spcPts val="695"/>
              </a:spcAft>
            </a:pPr>
            <a:r>
              <a:rPr lang="en-US" sz="3950" b="1" u="sng" spc="130">
                <a:solidFill>
                  <a:srgbClr val="13305A"/>
                </a:solidFill>
                <a:latin typeface="Segoe UI" panose="02020603050405020304" pitchFamily="2"/>
              </a:rPr>
              <a:t>Required Services to Support Access (2 of 2)</a:t>
            </a:r>
            <a:r>
              <a:rPr lang="en-US" sz="3950" b="1" u="sng" spc="13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31520" y="1097280"/>
            <a:ext cx="11430000" cy="4544695"/>
          </a:xfrm>
          <a:prstGeom prst="rect">
            <a:avLst/>
          </a:prstGeom>
          <a:solidFill>
            <a:srgbClr val="F1F1F1"/>
          </a:solidFill>
          <a:ln w="18415" cmpd="sng">
            <a:solidFill>
              <a:srgbClr val="782B8A"/>
            </a:solidFill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457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000000"/>
                </a:solidFill>
                <a:latin typeface="Segoe UI" panose="02020603050405020304" pitchFamily="2"/>
              </a:rPr>
              <a:t>Language Assistance </a:t>
            </a:r>
          </a:p>
          <a:p>
            <a:pPr marL="45720" marR="0" indent="0" algn="l">
              <a:lnSpc>
                <a:spcPts val="1900"/>
              </a:lnSpc>
              <a:spcBef>
                <a:spcPts val="745"/>
              </a:spcBef>
              <a:spcAft>
                <a:spcPts val="0"/>
              </a:spcAft>
            </a:pPr>
            <a:r>
              <a:rPr lang="en-US" sz="2200" spc="-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oral interpretation 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for any non-English speaking family or child/youth, free of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charge, at all medical encounters (such as an outpatient visit) and certain non-medical encounters (such as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scheduling appointments) </a:t>
            </a:r>
          </a:p>
          <a:p>
            <a:pPr marL="45720" marR="0" indent="0" algn="l">
              <a:lnSpc>
                <a:spcPts val="20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200" spc="-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 Sign language interpreter services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must also be provided during all medical and certain non-medical encounters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Managed care plans must </a:t>
            </a:r>
            <a:r>
              <a:rPr lang="en-US" sz="1650" b="1" spc="0">
                <a:solidFill>
                  <a:srgbClr val="000000"/>
                </a:solidFill>
                <a:latin typeface="Segoe UI" panose="02020603050405020304" pitchFamily="2"/>
              </a:rPr>
              <a:t>translate the member handbook and provider directory 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into prevalent non-English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languages when at least 3,000 or 5% of the managed care plan’s members speak a non-English language,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whichever is lower </a:t>
            </a:r>
          </a:p>
          <a:p>
            <a:pPr marL="54864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The provider directory must include </a:t>
            </a:r>
            <a:r>
              <a:rPr lang="en-US" sz="1650" b="1" spc="-5">
                <a:solidFill>
                  <a:srgbClr val="000000"/>
                </a:solidFill>
                <a:latin typeface="Segoe UI" panose="02020603050405020304" pitchFamily="2"/>
              </a:rPr>
              <a:t>cultural and linguistic capabilities of each provider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, including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languages (including ASL) offered by the provider or a skilled medical interpreter at the provider’s office, or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access to language line interpreters </a:t>
            </a:r>
          </a:p>
          <a:p>
            <a:pPr marL="54864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5">
                <a:solidFill>
                  <a:srgbClr val="000000"/>
                </a:solidFill>
                <a:latin typeface="Segoe UI" panose="02020603050405020304" pitchFamily="2"/>
              </a:rPr>
              <a:t>Families, children and youth, and providers can call the </a:t>
            </a:r>
            <a:r>
              <a:rPr lang="en-US" sz="1650" b="1" spc="-10">
                <a:solidFill>
                  <a:srgbClr val="000000"/>
                </a:solidFill>
                <a:latin typeface="Segoe UI" panose="02020603050405020304" pitchFamily="2"/>
              </a:rPr>
              <a:t>Office of Civil Rights at (916)-440-7370, 711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5">
                <a:solidFill>
                  <a:srgbClr val="000000"/>
                </a:solidFill>
                <a:latin typeface="Segoe UI" panose="02020603050405020304" pitchFamily="2"/>
              </a:rPr>
              <a:t>(California State Relay) or the Medi-Cal Member Help Line at 1-800-541-5555 </a:t>
            </a:r>
            <a:r>
              <a:rPr lang="en-US" sz="1700" spc="5">
                <a:solidFill>
                  <a:srgbClr val="000000"/>
                </a:solidFill>
                <a:latin typeface="Segoe UI" panose="02020603050405020304" pitchFamily="2"/>
              </a:rPr>
              <a:t>for assistance accessing </a:t>
            </a:r>
          </a:p>
          <a:p>
            <a:pPr marL="82296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language services </a:t>
            </a:r>
          </a:p>
          <a:p>
            <a:pPr marL="45720" marR="0" indent="0" algn="l">
              <a:lnSpc>
                <a:spcPts val="1900"/>
              </a:lnSpc>
              <a:spcBef>
                <a:spcPts val="125"/>
              </a:spcBef>
              <a:spcAft>
                <a:spcPts val="0"/>
              </a:spcAft>
            </a:pPr>
            <a:r>
              <a:rPr lang="en-US" sz="220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10">
                <a:solidFill>
                  <a:srgbClr val="000000"/>
                </a:solidFill>
                <a:latin typeface="Segoe UI" panose="02020603050405020304" pitchFamily="2"/>
              </a:rPr>
              <a:t> Managed care plans must provide </a:t>
            </a:r>
            <a:r>
              <a:rPr lang="en-US" sz="1650" b="1" spc="10">
                <a:solidFill>
                  <a:srgbClr val="000000"/>
                </a:solidFill>
                <a:latin typeface="Segoe UI" panose="02020603050405020304" pitchFamily="2"/>
              </a:rPr>
              <a:t>alternative formats of the member handbook; provider directory; and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-15">
                <a:solidFill>
                  <a:srgbClr val="000000"/>
                </a:solidFill>
                <a:latin typeface="Segoe UI" panose="02020603050405020304" pitchFamily="2"/>
              </a:rPr>
              <a:t>dental, termination, and appeal notices </a:t>
            </a:r>
            <a:r>
              <a:rPr lang="en-US" sz="1700" spc="-10">
                <a:solidFill>
                  <a:srgbClr val="000000"/>
                </a:solidFill>
                <a:latin typeface="Segoe UI" panose="02020603050405020304" pitchFamily="2"/>
              </a:rPr>
              <a:t>such as braille, audio format, large print (no less than 20-point Arial </a:t>
            </a:r>
          </a:p>
          <a:p>
            <a:pPr marL="365760" marR="0" indent="0" algn="l">
              <a:lnSpc>
                <a:spcPts val="2000"/>
              </a:lnSpc>
              <a:spcBef>
                <a:spcPts val="0"/>
              </a:spcBef>
              <a:spcAft>
                <a:spcPts val="125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font), and accessible electronic format (e.g., data CD)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31520" y="5641975"/>
            <a:ext cx="11076305" cy="10128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4765" rIns="0" bIns="0" anchor="t">
            <a:normAutofit fontScale="95000"/>
          </a:bodyPr>
          <a:lstStyle/>
          <a:p>
            <a:pPr marL="4572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25">
                <a:solidFill>
                  <a:srgbClr val="000000"/>
                </a:solidFill>
                <a:latin typeface="Segoe UI" panose="02020603050405020304" pitchFamily="2"/>
              </a:rPr>
              <a:t>Appointment Scheduling Assistance </a:t>
            </a:r>
          </a:p>
          <a:p>
            <a:pPr marL="45720" marR="0" indent="0" algn="l">
              <a:lnSpc>
                <a:spcPts val="2000"/>
              </a:lnSpc>
              <a:spcBef>
                <a:spcPts val="740"/>
              </a:spcBef>
              <a:spcAft>
                <a:spcPts val="0"/>
              </a:spcAft>
            </a:pPr>
            <a:r>
              <a:rPr lang="en-US" sz="2200" spc="-3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 Providers must offer and provide, as requested, assistance with scheduling appointments for Medi-Cal for Kids &amp; </a:t>
            </a:r>
          </a:p>
          <a:p>
            <a:pPr marL="365760" marR="0" indent="0" algn="l">
              <a:lnSpc>
                <a:spcPts val="2000"/>
              </a:lnSpc>
              <a:spcBef>
                <a:spcPts val="195"/>
              </a:spcBef>
              <a:spcAft>
                <a:spcPts val="380"/>
              </a:spcAft>
              <a:tabLst>
                <a:tab pos="11109960" algn="r"/>
              </a:tabLst>
            </a:pPr>
            <a:r>
              <a:rPr lang="en-US" sz="1650" u="sng" spc="0">
                <a:solidFill>
                  <a:srgbClr val="000000"/>
                </a:solidFill>
                <a:latin typeface="Segoe UI" panose="02020603050405020304" pitchFamily="2"/>
              </a:rPr>
              <a:t>Teens serv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ices</a:t>
            </a:r>
            <a:r>
              <a:rPr lang="en-US" sz="100" u="sng" spc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u="sng" spc="0">
                <a:solidFill>
                  <a:srgbClr val="888888"/>
                </a:solidFill>
                <a:latin typeface="Segoe UI" panose="02020603050405020304" pitchFamily="2"/>
              </a:rPr>
              <a:t>36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763895"/>
            <a:ext cx="12054840" cy="92900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16" name="Picture 15"/>
          <p:cNvPicPr/>
          <p:nvPr/>
        </p:nvPicPr>
        <p:blipFill>
          <a:blip r:embed="rId2"/>
          <a:stretch>
            <a:fillRect/>
          </a:stretch>
        </p:blipFill>
        <p:spPr>
          <a:xfrm>
            <a:off x="69850" y="5763895"/>
            <a:ext cx="11984990" cy="9175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8740" rIns="0" bIns="0" anchor="t"/>
          <a:lstStyle/>
          <a:p>
            <a:pPr marL="0" marR="0" indent="0" algn="ctr">
              <a:lnSpc>
                <a:spcPts val="1900"/>
              </a:lnSpc>
              <a:spcAft>
                <a:spcPts val="320"/>
              </a:spcAft>
            </a:pPr>
            <a:r>
              <a:rPr lang="en-US" sz="1800" b="1" spc="-4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07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Informing Families of 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572895"/>
            <a:ext cx="12192000" cy="107251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94945" rIns="0" bIns="0" anchor="t"/>
          <a:lstStyle/>
          <a:p>
            <a:pPr marL="1371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Providers play an important role in communicating about Medi-Cal for Kids &amp; Teens to children and families. A </a:t>
            </a:r>
          </a:p>
          <a:p>
            <a:pPr marL="411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combination of face-to-face, oral, and written communication is recommended. Providers must inform all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106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Medi-Cal eligible families of the services available to them under Medi-Cal for Kids &amp; Teens, including: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73025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387985" rIns="0" bIns="0" anchor="t"/>
          <a:lstStyle/>
          <a:p>
            <a:pPr marL="2743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Benefits of preventive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334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health and dental care 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153410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Tips and information for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choosing a health or </a:t>
            </a:r>
          </a:p>
          <a:p>
            <a:pPr marL="365760" marR="0" indent="0" algn="l">
              <a:lnSpc>
                <a:spcPts val="2100"/>
              </a:lnSpc>
              <a:spcBef>
                <a:spcPts val="0"/>
              </a:spcBef>
              <a:spcAft>
                <a:spcPts val="235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dental care provider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233795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4097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Nature and scope of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medical and dental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95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314180" y="271589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6606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Appointment scheduling </a:t>
            </a:r>
          </a:p>
          <a:p>
            <a:pPr marL="4114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and transportation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235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assistance availability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7945" y="4178935"/>
            <a:ext cx="2743200" cy="135953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4097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Need for prompt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 dirty="0">
                <a:solidFill>
                  <a:srgbClr val="000000"/>
                </a:solidFill>
                <a:latin typeface="Segoe UI" panose="02020603050405020304" pitchFamily="2"/>
              </a:rPr>
              <a:t>diagnosis of suspected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defects, illnesses, diseases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95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or other conditions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150235" y="4178935"/>
            <a:ext cx="2743200" cy="13773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81305" rIns="0" bIns="0" anchor="t"/>
          <a:lstStyle/>
          <a:p>
            <a:pPr marL="13716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Availability of treatment </a:t>
            </a:r>
          </a:p>
          <a:p>
            <a:pPr marL="1371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for problems diagnosed </a:t>
            </a:r>
          </a:p>
          <a:p>
            <a:pPr marL="548640" marR="0" indent="0" algn="l">
              <a:lnSpc>
                <a:spcPts val="2100"/>
              </a:lnSpc>
              <a:spcBef>
                <a:spcPts val="0"/>
              </a:spcBef>
              <a:spcAft>
                <a:spcPts val="237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during screening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232525" y="4178935"/>
            <a:ext cx="2743200" cy="13773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28130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Referrals to other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providers for additional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2375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services not offered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314815" y="4178935"/>
            <a:ext cx="2743200" cy="137731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15938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Ability to ask for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receive services, even if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the services were initially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9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denied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198120" y="5932170"/>
            <a:ext cx="11741150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DHCS and its managed care plans must identify children that are underutilizing Medi-Cal for Kids &amp; Teens screenings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and preventive services and ensure outreach to these children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5791200" y="2917190"/>
            <a:ext cx="6132830" cy="32245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49530" rIns="0" bIns="0" anchor="t"/>
          <a:lstStyle/>
          <a:p>
            <a:pPr marL="0" marR="0" indent="0" algn="ctr">
              <a:lnSpc>
                <a:spcPts val="22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DEDD9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67A85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0820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B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B"/>
                </a:solidFill>
                <a:latin typeface="Segoe UI" panose="02020603050405020304" pitchFamily="2"/>
              </a:rPr>
              <a:t>Enrollee Brochures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447800"/>
            <a:ext cx="12192000" cy="102108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04775" rIns="0" bIns="0" anchor="t"/>
          <a:lstStyle/>
          <a:p>
            <a:pPr marL="45720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DHCS has developed brochures for children and families enrolled in Medi-Cal to increase knowledge and </a:t>
            </a:r>
          </a:p>
          <a:p>
            <a:pPr marL="4572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awareness of Medi-Cal for Kids &amp; Teens. There are two brochures: (1) children ages 11 and under and (2)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73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children and youth ages 12 through 20).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820670"/>
          <a:ext cx="12192000" cy="3321050"/>
        </p:xfrm>
        <a:graphic>
          <a:graphicData uri="http://schemas.openxmlformats.org/drawingml/2006/table">
            <a:tbl>
              <a:tblPr/>
              <a:tblGrid>
                <a:gridCol w="579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1050">
                <a:tc>
                  <a:txBody>
                    <a:bodyPr/>
                    <a:lstStyle/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Brochures are available in multiple languages </a:t>
                      </a:r>
                    </a:p>
                    <a:p>
                      <a:pPr marL="59436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u="sng" spc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here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for providers to print and share in </a:t>
                      </a:r>
                    </a:p>
                    <a:p>
                      <a:pPr marL="59436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offices </a:t>
                      </a:r>
                    </a:p>
                    <a:p>
                      <a:pPr marL="32004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Providers are encouraged to print and share </a:t>
                      </a:r>
                    </a:p>
                    <a:p>
                      <a:pPr marL="59436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brochures broadly with families enrolled in </a:t>
                      </a:r>
                    </a:p>
                    <a:p>
                      <a:pPr marL="59436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</a:t>
                      </a:r>
                    </a:p>
                    <a:p>
                      <a:pPr marL="32004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Managed care plans will distribute these </a:t>
                      </a:r>
                    </a:p>
                    <a:p>
                      <a:pPr marL="59436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brochures to families with children on an </a:t>
                      </a:r>
                    </a:p>
                    <a:p>
                      <a:pPr marL="59436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annual basis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E9099"/>
                </a:solidFill>
                <a:latin typeface="Segoe UI" panose="02020603050405020304" pitchFamily="2"/>
              </a:rPr>
              <a:t>38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7095490" y="2700655"/>
            <a:ext cx="3023870" cy="366331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296785" y="6443345"/>
            <a:ext cx="433070" cy="17081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9777730" y="6443345"/>
            <a:ext cx="167640" cy="1098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20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E8F8FB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F7E7D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51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Your Medi-Cal Rights Letter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7650"/>
            <a:ext cx="12192000" cy="95123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8415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DHCS has developed a letter for children and families enrolled in Medi-Cal outlining their rights in accessing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55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Medi-Cal for Kids &amp; Teens, as well as what to do when care is denied, delayed, reduced, or stopped.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1150" y="2700655"/>
          <a:ext cx="9829800" cy="4011295"/>
        </p:xfrm>
        <a:graphic>
          <a:graphicData uri="http://schemas.openxmlformats.org/drawingml/2006/table">
            <a:tbl>
              <a:tblPr/>
              <a:tblGrid>
                <a:gridCol w="678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9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369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825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letter is available in multiple languages </a:t>
                      </a:r>
                    </a:p>
                    <a:p>
                      <a:pPr marL="2743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u="sng" spc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here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for providers to print and share in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offices </a:t>
                      </a:r>
                    </a:p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Providers are encouraged to print and share </a:t>
                      </a:r>
                    </a:p>
                    <a:p>
                      <a:pPr marL="274320" marR="0" indent="0" algn="l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letter broadly with families enrolled in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Medi-Cal </a:t>
                      </a:r>
                    </a:p>
                    <a:p>
                      <a:pPr marL="0" marR="0" indent="0" algn="l">
                        <a:lnSpc>
                          <a:spcPts val="2500"/>
                        </a:lnSpc>
                        <a:spcBef>
                          <a:spcPts val="2240"/>
                        </a:spcBef>
                        <a:spcAft>
                          <a:spcPts val="0"/>
                        </a:spcAft>
                      </a:pPr>
                      <a:r>
                        <a:rPr lang="en-US" sz="19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Managed care plans will distribute the letter </a:t>
                      </a:r>
                    </a:p>
                    <a:p>
                      <a:pPr marL="274320" marR="0" indent="0" algn="l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4435"/>
                        </a:spcAft>
                      </a:pPr>
                      <a:r>
                        <a:rPr lang="en-US" sz="19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to families with children on an annual basis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sng">
                      <a:solidFill>
                        <a:srgbClr val="F3AF83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296785" y="6443345"/>
          <a:ext cx="4053205" cy="548640"/>
        </p:xfrm>
        <a:graphic>
          <a:graphicData uri="http://schemas.openxmlformats.org/drawingml/2006/table">
            <a:tbl>
              <a:tblPr/>
              <a:tblGrid>
                <a:gridCol w="433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790"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3175" cmpd="dbl">
                      <a:solidFill>
                        <a:srgbClr val="F3AF8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6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3175" cmpd="dbl">
                      <a:solidFill>
                        <a:srgbClr val="F3AF83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</a:pPr>
                      <a:r>
                        <a:rPr lang="en-US" sz="1200" spc="0">
                          <a:solidFill>
                            <a:srgbClr val="87898E"/>
                          </a:solidFill>
                          <a:latin typeface="Segoe UI" panose="02020603050405020304" pitchFamily="2"/>
                        </a:rPr>
                        <a:t>39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6385" y="2475230"/>
            <a:ext cx="11643360" cy="39039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50800"/>
            <a:ext cx="12192000" cy="1235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ctr">
              <a:lnSpc>
                <a:spcPts val="47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Millions of Children in Medi-Cal Are Not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12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Receiving Preventive Health Services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1286510"/>
            <a:ext cx="12192000" cy="111252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In 2019, the California State Auditor released a report highlighting the low rates of children’s preventive health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services in Medi-Cal. A follow-up audit in 2022 underscored that millions of Medi-Cal-enrolled children are still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not receiving preventive services. In response, the Department of Health Care Services (DHCS) committed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developing a standardized provider training on Medi-Cal for Kids &amp; Teens.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524510" y="4621530"/>
            <a:ext cx="10546080" cy="297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10">
                <a:solidFill>
                  <a:srgbClr val="FFFFFF"/>
                </a:solidFill>
                <a:latin typeface="Segoe UI" panose="02020603050405020304" pitchFamily="2"/>
              </a:rPr>
              <a:t>Since the COVID-19 pandemic, California’s preventive services utilization has continued to decline: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527050" y="5215890"/>
            <a:ext cx="3566160" cy="5702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-5">
                <a:solidFill>
                  <a:srgbClr val="000000"/>
                </a:solidFill>
                <a:latin typeface="Segoe UI" panose="02020603050405020304" pitchFamily="2"/>
              </a:rPr>
              <a:t>1 in 2 children ages 12 – 21 received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20">
                <a:solidFill>
                  <a:srgbClr val="000000"/>
                </a:solidFill>
                <a:latin typeface="Segoe UI" panose="02020603050405020304" pitchFamily="2"/>
              </a:rPr>
              <a:t>at least one annual well-care visit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838200" y="3109595"/>
            <a:ext cx="445643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2.4 million children enrolled in Medi-Cal </a:t>
            </a:r>
          </a:p>
          <a:p>
            <a:pPr marL="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did not receive required preventive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services – roughly half of all children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under age 21 in Medi-Cal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51230" y="2579370"/>
            <a:ext cx="412051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The 2019 California State Audit found: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502150" y="5222240"/>
            <a:ext cx="3502025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20">
                <a:solidFill>
                  <a:srgbClr val="000000"/>
                </a:solidFill>
                <a:latin typeface="Segoe UI" panose="02020603050405020304" pitchFamily="2"/>
              </a:rPr>
              <a:t>22% of children under the age of 3 </a:t>
            </a:r>
          </a:p>
          <a:p>
            <a:pPr marL="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received a developmental screening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6248400" y="3100705"/>
            <a:ext cx="4898390" cy="12458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Pre-pandemic, California ranked 40th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nationwide for utilization of children’s </a:t>
            </a:r>
          </a:p>
          <a:p>
            <a:pPr marL="0" marR="0" indent="0" algn="l">
              <a:lnSpc>
                <a:spcPts val="24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950" spc="-30">
                <a:solidFill>
                  <a:srgbClr val="000000"/>
                </a:solidFill>
                <a:latin typeface="Segoe UI" panose="02020603050405020304" pitchFamily="2"/>
              </a:rPr>
              <a:t>preventive services, or 10 percentage points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below the national average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281670" y="5227955"/>
            <a:ext cx="3446780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Less than half of children at age 13 </a:t>
            </a:r>
          </a:p>
          <a:p>
            <a:pPr marL="6400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i="1" spc="0">
                <a:solidFill>
                  <a:srgbClr val="000000"/>
                </a:solidFill>
                <a:latin typeface="Segoe UI" panose="02020603050405020304" pitchFamily="2"/>
              </a:rPr>
              <a:t>were fully immunized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11179810" y="6431280"/>
            <a:ext cx="8255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ctr">
              <a:lnSpc>
                <a:spcPts val="2400"/>
              </a:lnSpc>
              <a:spcAft>
                <a:spcPts val="345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39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5000"/>
              </a:lnSpc>
              <a:spcAft>
                <a:spcPts val="0"/>
              </a:spcAft>
            </a:pPr>
            <a:r>
              <a:rPr lang="en-US" sz="3950" b="1" spc="-25" dirty="0">
                <a:solidFill>
                  <a:srgbClr val="13305A"/>
                </a:solidFill>
                <a:latin typeface="Segoe UI" panose="02020603050405020304" pitchFamily="2"/>
              </a:rPr>
              <a:t>Test Your Learning </a:t>
            </a:r>
          </a:p>
          <a:p>
            <a:pPr marL="685800" marR="0" indent="0" algn="l">
              <a:lnSpc>
                <a:spcPts val="2400"/>
              </a:lnSpc>
              <a:spcBef>
                <a:spcPts val="2415"/>
              </a:spcBef>
              <a:spcAft>
                <a:spcPts val="0"/>
              </a:spcAft>
            </a:pPr>
            <a:r>
              <a:rPr lang="en-US" sz="22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5" dirty="0">
                <a:solidFill>
                  <a:srgbClr val="000000"/>
                </a:solidFill>
                <a:latin typeface="Segoe UI" panose="02020603050405020304" pitchFamily="2"/>
              </a:rPr>
              <a:t> Can maternal depression screenings be provided during an infant’s well-child visit? </a:t>
            </a:r>
          </a:p>
          <a:p>
            <a:pPr marL="685800" marR="0" indent="0" algn="l">
              <a:lnSpc>
                <a:spcPts val="2400"/>
              </a:lnSpc>
              <a:spcBef>
                <a:spcPts val="4370"/>
              </a:spcBef>
              <a:spcAft>
                <a:spcPts val="0"/>
              </a:spcAft>
            </a:pPr>
            <a:r>
              <a:rPr lang="en-US" sz="2250" spc="-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Can providers support children and families in obtaining transportation to a medical appointment? </a:t>
            </a:r>
          </a:p>
          <a:p>
            <a:pPr marL="1005840" marR="960120" indent="0" algn="l">
              <a:lnSpc>
                <a:spcPts val="2400"/>
              </a:lnSpc>
              <a:spcBef>
                <a:spcPts val="4260"/>
              </a:spcBef>
              <a:spcAft>
                <a:spcPts val="0"/>
              </a:spcAft>
            </a:pPr>
            <a:r>
              <a:rPr lang="en-US" sz="225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A child with a developmental disability needs additional screenings outside of the Medi-Cal for Kids &amp; Teens Periodicity Schedule. Are these additional screenings covered by Medi-Cal? </a:t>
            </a:r>
          </a:p>
          <a:p>
            <a:pPr marL="685800" marR="0" indent="0" algn="l">
              <a:lnSpc>
                <a:spcPts val="2400"/>
              </a:lnSpc>
              <a:spcBef>
                <a:spcPts val="4500"/>
              </a:spcBef>
              <a:spcAft>
                <a:spcPts val="0"/>
              </a:spcAft>
            </a:pPr>
            <a:r>
              <a:rPr lang="en-US" sz="225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If a child breaks their glasses, can they get a new pair? </a:t>
            </a:r>
          </a:p>
          <a:p>
            <a:pPr marL="1005840" marR="685800" indent="0" algn="l">
              <a:lnSpc>
                <a:spcPts val="2400"/>
              </a:lnSpc>
              <a:spcBef>
                <a:spcPts val="4240"/>
              </a:spcBef>
              <a:spcAft>
                <a:spcPts val="0"/>
              </a:spcAft>
            </a:pPr>
            <a:r>
              <a:rPr lang="en-US" sz="225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If a child needs 10 hours of home health services but their Medi-Cal managed care plan only approved 8 hours, how can the provider get the decision reviewed? </a:t>
            </a:r>
          </a:p>
          <a:p>
            <a:pPr marL="685800" marR="0" indent="0" algn="l">
              <a:lnSpc>
                <a:spcPts val="2400"/>
              </a:lnSpc>
              <a:spcBef>
                <a:spcPts val="5280"/>
              </a:spcBef>
              <a:spcAft>
                <a:spcPts val="815"/>
              </a:spcAft>
              <a:tabLst>
                <a:tab pos="11109960" algn="l"/>
              </a:tabLst>
            </a:pPr>
            <a:r>
              <a:rPr lang="en-US" sz="2250" spc="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 What age does Medi-Cal for Kids &amp; Teens apply to – up to age 18 or 21? </a:t>
            </a:r>
            <a:r>
              <a:rPr lang="en-US" sz="1200" spc="0" dirty="0">
                <a:solidFill>
                  <a:srgbClr val="888888"/>
                </a:solidFill>
                <a:latin typeface="Segoe UI" panose="02020603050405020304" pitchFamily="2"/>
              </a:rPr>
              <a:t>40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30425"/>
            <a:ext cx="12192000" cy="356044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25295" y="2780030"/>
            <a:ext cx="734695" cy="73152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1603375" y="3971290"/>
            <a:ext cx="8976360" cy="12071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89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2971800" marR="0" indent="0" algn="l">
              <a:lnSpc>
                <a:spcPts val="5200"/>
              </a:lnSpc>
              <a:spcAft>
                <a:spcPts val="0"/>
              </a:spcAft>
            </a:pPr>
            <a:r>
              <a:rPr lang="en-US" sz="4300" b="1" spc="0" dirty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200"/>
              </a:lnSpc>
              <a:spcBef>
                <a:spcPts val="0"/>
              </a:spcBef>
              <a:spcAft>
                <a:spcPts val="4270"/>
              </a:spcAft>
            </a:pPr>
            <a:r>
              <a:rPr lang="en-US" sz="4300" b="1" spc="0" dirty="0">
                <a:solidFill>
                  <a:srgbClr val="13305A"/>
                </a:solidFill>
                <a:latin typeface="Segoe UI" panose="02020603050405020304" pitchFamily="2"/>
              </a:rPr>
              <a:t>Training Modules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9720" y="2764790"/>
          <a:ext cx="9055735" cy="756920"/>
        </p:xfrm>
        <a:graphic>
          <a:graphicData uri="http://schemas.openxmlformats.org/drawingml/2006/table">
            <a:tbl>
              <a:tblPr/>
              <a:tblGrid>
                <a:gridCol w="89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5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305A"/>
                          </a:solidFill>
                          <a:latin typeface="Segoe UI" panose="02020603050405020304" pitchFamily="2"/>
                        </a:rPr>
                        <a:t>Module 1: What is Medi-Cal for Kids &amp; Teens and How </a:t>
                      </a:r>
                    </a:p>
                    <a:p>
                      <a:pPr marL="0" marR="0" indent="0"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305A"/>
                          </a:solidFill>
                          <a:latin typeface="Segoe UI" panose="02020603050405020304" pitchFamily="2"/>
                        </a:rPr>
                        <a:t>Does it Work?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2536190" y="3999865"/>
            <a:ext cx="7589520" cy="1129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3000"/>
              </a:lnSpc>
              <a:spcAft>
                <a:spcPts val="0"/>
              </a:spcAft>
            </a:pPr>
            <a:r>
              <a:rPr lang="en-US" sz="2350" b="1" spc="0">
                <a:solidFill>
                  <a:srgbClr val="782B8A"/>
                </a:solidFill>
                <a:latin typeface="Segoe UI" panose="02020603050405020304" pitchFamily="2"/>
              </a:rPr>
              <a:t>Module 2: Deep Dive into Behavioral Health Services, </a:t>
            </a:r>
          </a:p>
          <a:p>
            <a:pPr marL="0" marR="0" indent="0" algn="ctr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15">
                <a:solidFill>
                  <a:srgbClr val="782B8A"/>
                </a:solidFill>
                <a:latin typeface="Segoe UI" panose="02020603050405020304" pitchFamily="2"/>
              </a:rPr>
              <a:t>California Children’s Services Program, and Skilled </a:t>
            </a:r>
          </a:p>
          <a:p>
            <a:pPr marL="0" marR="0" indent="0" algn="ctr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350" b="1" spc="0">
                <a:solidFill>
                  <a:srgbClr val="782B8A"/>
                </a:solidFill>
                <a:latin typeface="Segoe UI" panose="02020603050405020304" pitchFamily="2"/>
              </a:rPr>
              <a:t>Nursing Services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1855" y="6431280"/>
            <a:ext cx="2286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r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41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9440" y="941705"/>
            <a:ext cx="1188720" cy="119189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2775" y="0"/>
          <a:ext cx="11579225" cy="365760"/>
        </p:xfrm>
        <a:graphic>
          <a:graphicData uri="http://schemas.openxmlformats.org/drawingml/2006/table">
            <a:tbl>
              <a:tblPr/>
              <a:tblGrid>
                <a:gridCol w="548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2609215" indent="0" algn="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12775" y="365760"/>
            <a:ext cx="11579225" cy="5759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0"/>
              </a:spcAft>
            </a:pPr>
            <a:r>
              <a:rPr lang="en-US" sz="3950" b="1" spc="-60">
                <a:solidFill>
                  <a:srgbClr val="1330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12775" y="2133600"/>
            <a:ext cx="11024235" cy="4069080"/>
          </a:xfrm>
          <a:prstGeom prst="rect">
            <a:avLst/>
          </a:prstGeom>
          <a:noFill/>
          <a:ln w="8890" cmpd="sng">
            <a:solidFill>
              <a:srgbClr val="782B8A"/>
            </a:solidFill>
            <a:prstDash val="solid"/>
          </a:ln>
        </p:spPr>
        <p:txBody>
          <a:bodyPr vert="horz" lIns="0" tIns="104140" rIns="0" bIns="0" anchor="t"/>
          <a:lstStyle/>
          <a:p>
            <a:pPr marL="4572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385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What are Medi-Cal for Kids &amp; Teens covered mental health services and SUD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45720" marR="0" indent="0" algn="l">
              <a:lnSpc>
                <a:spcPts val="2600"/>
              </a:lnSpc>
              <a:spcBef>
                <a:spcPts val="1850"/>
              </a:spcBef>
              <a:spcAft>
                <a:spcPts val="0"/>
              </a:spcAft>
            </a:pPr>
            <a:r>
              <a:rPr lang="en-US" sz="385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How non-specialty mental health and specialty mental health differ from each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other in Medi-Cal </a:t>
            </a:r>
          </a:p>
          <a:p>
            <a:pPr marL="45720" marR="0" indent="0" algn="l">
              <a:lnSpc>
                <a:spcPts val="2600"/>
              </a:lnSpc>
              <a:spcBef>
                <a:spcPts val="1830"/>
              </a:spcBef>
              <a:spcAft>
                <a:spcPts val="0"/>
              </a:spcAft>
            </a:pPr>
            <a:r>
              <a:rPr lang="en-US" sz="385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Which children are eligible for California Children’s Services (CCS) or CCS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Whole Child Model (WCM) and why </a:t>
            </a:r>
          </a:p>
          <a:p>
            <a:pPr marL="45720" marR="0" indent="0" algn="l">
              <a:lnSpc>
                <a:spcPts val="2600"/>
              </a:lnSpc>
              <a:spcBef>
                <a:spcPts val="1850"/>
              </a:spcBef>
              <a:spcAft>
                <a:spcPts val="0"/>
              </a:spcAft>
            </a:pPr>
            <a:r>
              <a:rPr lang="en-US" sz="3850" spc="5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How children can qualify for Medi-Cal for Kids &amp; Teens covered skilled </a:t>
            </a:r>
          </a:p>
          <a:p>
            <a:pPr marL="411480" marR="0" indent="0" algn="l">
              <a:lnSpc>
                <a:spcPts val="2800"/>
              </a:lnSpc>
              <a:spcBef>
                <a:spcPts val="0"/>
              </a:spcBef>
              <a:spcAft>
                <a:spcPts val="3985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nursing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612775" y="6431280"/>
            <a:ext cx="11579225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42416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42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20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584450" y="27940"/>
            <a:ext cx="905510" cy="294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320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120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389630" y="365760"/>
            <a:ext cx="5443220" cy="6254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900"/>
              </a:lnSpc>
              <a:spcAft>
                <a:spcPts val="0"/>
              </a:spcAft>
            </a:pPr>
            <a:r>
              <a:rPr lang="en-US" sz="3950" b="1" spc="-25">
                <a:solidFill>
                  <a:srgbClr val="13305A"/>
                </a:solidFill>
                <a:latin typeface="Segoe UI" panose="02020603050405020304" pitchFamily="2"/>
              </a:rPr>
              <a:t>Mental Health 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2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mental health services for children and youth under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age 21 enrolled in Medi-Cal. There are two different systems that the State leverages to deliver mental health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65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services depending on the child and youth’s level of need, including: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5562600" y="2149475"/>
            <a:ext cx="5675630" cy="26600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8872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20">
                <a:solidFill>
                  <a:srgbClr val="000000"/>
                </a:solidFill>
                <a:latin typeface="Segoe UI" panose="02020603050405020304" pitchFamily="2"/>
              </a:rPr>
              <a:t>Specialty Mental Health Services </a:t>
            </a:r>
          </a:p>
          <a:p>
            <a:pPr marL="269748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45">
                <a:solidFill>
                  <a:srgbClr val="000000"/>
                </a:solidFill>
                <a:latin typeface="Segoe UI" panose="02020603050405020304" pitchFamily="2"/>
              </a:rPr>
              <a:t>(SMHS) </a:t>
            </a:r>
          </a:p>
          <a:p>
            <a:pPr marL="0" marR="0" indent="0" algn="l">
              <a:lnSpc>
                <a:spcPts val="1900"/>
              </a:lnSpc>
              <a:spcBef>
                <a:spcPts val="580"/>
              </a:spcBef>
              <a:spcAft>
                <a:spcPts val="0"/>
              </a:spcAft>
            </a:pPr>
            <a:r>
              <a:rPr lang="en-US" sz="2950" spc="5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b="1" spc="-5">
                <a:solidFill>
                  <a:srgbClr val="000000"/>
                </a:solidFill>
                <a:latin typeface="Segoe UI" panose="02020603050405020304" pitchFamily="2"/>
              </a:rPr>
              <a:t> County mental health plans 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are responsible for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providing medically necessary SMHS for children and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youth under the age of 21 </a:t>
            </a:r>
          </a:p>
          <a:p>
            <a:pPr marL="45720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If a child/youth meets the criteria for SMHS, then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they should be receiving any NSMHS from the </a:t>
            </a:r>
          </a:p>
          <a:p>
            <a:pPr marL="7772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mental health plan, except in cases where the No </a:t>
            </a:r>
          </a:p>
          <a:p>
            <a:pPr marL="7772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Wrong Door policy applies (see slide 45))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562600" y="4976495"/>
            <a:ext cx="5486400" cy="5645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8280" rIns="0" bIns="0" anchor="t"/>
          <a:lstStyle/>
          <a:p>
            <a:pPr marL="0" marR="0" indent="0" algn="l">
              <a:lnSpc>
                <a:spcPts val="2200"/>
              </a:lnSpc>
              <a:spcAft>
                <a:spcPts val="575"/>
              </a:spcAft>
            </a:pPr>
            <a:r>
              <a:rPr lang="en-US" sz="2950" spc="16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SMHS are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“carved out”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of Medi-Cal Managed Care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35030" y="6431280"/>
            <a:ext cx="28130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43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831975" y="5700395"/>
            <a:ext cx="9351010" cy="5689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955" rIns="0" bIns="0" anchor="t"/>
          <a:lstStyle/>
          <a:p>
            <a:pPr marL="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Children and youth under age 21 do </a:t>
            </a:r>
            <a:r>
              <a:rPr lang="en-US" sz="1750" b="1" spc="-25" dirty="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750" spc="-25" dirty="0">
                <a:solidFill>
                  <a:srgbClr val="000000"/>
                </a:solidFill>
                <a:latin typeface="Segoe UI" panose="02020603050405020304" pitchFamily="2"/>
              </a:rPr>
              <a:t>require a diagnosis in order to receive mental health </a:t>
            </a:r>
          </a:p>
          <a:p>
            <a:pPr marL="425196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services.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00710" y="2937510"/>
            <a:ext cx="4038600" cy="1268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510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950" spc="21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 Managed care plans </a:t>
            </a: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are responsible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for providing medically necessary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NSMHS for children and youth under </a:t>
            </a:r>
          </a:p>
          <a:p>
            <a:pPr marL="320040" marR="0" indent="0" algn="l">
              <a:lnSpc>
                <a:spcPts val="22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the age of 21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00710" y="4303395"/>
            <a:ext cx="3962400" cy="719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4470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2950" spc="16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NSMHS are </a:t>
            </a:r>
            <a:r>
              <a:rPr lang="en-US" sz="1750" b="1" spc="-30">
                <a:solidFill>
                  <a:srgbClr val="000000"/>
                </a:solidFill>
                <a:latin typeface="Segoe UI" panose="02020603050405020304" pitchFamily="2"/>
              </a:rPr>
              <a:t>“carved in” 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to Medi-Cal </a:t>
            </a:r>
          </a:p>
          <a:p>
            <a:pPr marL="3200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Managed Care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1667510" y="2142490"/>
            <a:ext cx="2983865" cy="6413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000000"/>
                </a:solidFill>
                <a:latin typeface="Segoe UI" panose="02020603050405020304" pitchFamily="2"/>
              </a:rPr>
              <a:t>Non-Specialty Mental </a:t>
            </a:r>
          </a:p>
          <a:p>
            <a:pPr marL="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-10">
                <a:solidFill>
                  <a:srgbClr val="000000"/>
                </a:solidFill>
                <a:latin typeface="Segoe UI" panose="02020603050405020304" pitchFamily="2"/>
              </a:rPr>
              <a:t>Health Services (NSMHS)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37490" y="1618615"/>
            <a:ext cx="11717020" cy="466026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7490" y="0"/>
          <a:ext cx="11954510" cy="365760"/>
        </p:xfrm>
        <a:graphic>
          <a:graphicData uri="http://schemas.openxmlformats.org/drawingml/2006/table">
            <a:tbl>
              <a:tblPr/>
              <a:tblGrid>
                <a:gridCol w="5858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2609215" indent="0" algn="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37490" y="365760"/>
            <a:ext cx="11954510" cy="12528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3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Mental Health Services Screening and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860"/>
              </a:spcAft>
            </a:pPr>
            <a:r>
              <a:rPr lang="en-US" sz="3950" b="1" spc="-15">
                <a:solidFill>
                  <a:srgbClr val="13305A"/>
                </a:solidFill>
                <a:latin typeface="Segoe UI" panose="02020603050405020304" pitchFamily="2"/>
              </a:rPr>
              <a:t>Transition Tools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219200" y="1790700"/>
            <a:ext cx="10430510" cy="13823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550" spc="0" dirty="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150" spc="0" dirty="0">
                <a:solidFill>
                  <a:srgbClr val="000000"/>
                </a:solidFill>
                <a:latin typeface="Segoe UI" panose="02020603050405020304" pitchFamily="2"/>
              </a:rPr>
              <a:t> Providers are required to use </a:t>
            </a:r>
            <a:r>
              <a:rPr lang="en-US" sz="2150" spc="0" dirty="0" smtClean="0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  <a:r>
              <a:rPr lang="en-US" sz="2150" b="1" u="sng" spc="0" dirty="0" smtClean="0">
                <a:solidFill>
                  <a:srgbClr val="0000FF"/>
                </a:solidFill>
                <a:latin typeface="Segoe UI" panose="02020603050405020304" pitchFamily="2"/>
              </a:rPr>
              <a:t>Youth </a:t>
            </a:r>
            <a:r>
              <a:rPr lang="en-US" sz="2150" b="1" u="sng" spc="0" dirty="0">
                <a:solidFill>
                  <a:srgbClr val="0000FF"/>
                </a:solidFill>
                <a:latin typeface="Segoe UI" panose="02020603050405020304" pitchFamily="2"/>
              </a:rPr>
              <a:t>Screening Tool for Medi-Cal Mental</a:t>
            </a:r>
            <a:r>
              <a:rPr lang="en-US" sz="100" b="1" spc="0" dirty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b="1" u="sng" spc="-15" dirty="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10" dirty="0">
                <a:solidFill>
                  <a:srgbClr val="000000"/>
                </a:solidFill>
                <a:latin typeface="Segoe UI" panose="02020603050405020304" pitchFamily="2"/>
              </a:rPr>
              <a:t> for children and youth under age 21 who are not currently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25" dirty="0">
                <a:solidFill>
                  <a:srgbClr val="000000"/>
                </a:solidFill>
                <a:latin typeface="Segoe UI" panose="02020603050405020304" pitchFamily="2"/>
              </a:rPr>
              <a:t>receiving mental health services and who contact the Medi-Cal managed care plan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15" dirty="0">
                <a:solidFill>
                  <a:srgbClr val="000000"/>
                </a:solidFill>
                <a:latin typeface="Segoe UI" panose="02020603050405020304" pitchFamily="2"/>
              </a:rPr>
              <a:t>or county mental health plan seeking mental health services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219200" y="3467100"/>
            <a:ext cx="10415270" cy="7664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445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550" spc="0" dirty="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150" spc="0" dirty="0">
                <a:solidFill>
                  <a:srgbClr val="000000"/>
                </a:solidFill>
                <a:latin typeface="Segoe UI" panose="02020603050405020304" pitchFamily="2"/>
              </a:rPr>
              <a:t> Providers are required to use </a:t>
            </a:r>
            <a:r>
              <a:rPr lang="en-US" sz="2150" spc="0" dirty="0" smtClean="0">
                <a:solidFill>
                  <a:srgbClr val="000000"/>
                </a:solidFill>
                <a:latin typeface="Segoe UI" panose="02020603050405020304" pitchFamily="2"/>
              </a:rPr>
              <a:t>the </a:t>
            </a:r>
            <a:r>
              <a:rPr lang="en-US" sz="2150" b="1" u="sng" spc="0" dirty="0" smtClean="0">
                <a:solidFill>
                  <a:srgbClr val="0000FF"/>
                </a:solidFill>
                <a:latin typeface="Segoe UI" panose="02020603050405020304" pitchFamily="2"/>
              </a:rPr>
              <a:t>Transition </a:t>
            </a:r>
            <a:r>
              <a:rPr lang="en-US" sz="2150" b="1" u="sng" spc="0" dirty="0">
                <a:solidFill>
                  <a:srgbClr val="0000FF"/>
                </a:solidFill>
                <a:latin typeface="Segoe UI" panose="02020603050405020304" pitchFamily="2"/>
              </a:rPr>
              <a:t>of Care Tool for Medi-Cal Mental</a:t>
            </a:r>
            <a:r>
              <a:rPr lang="en-US" sz="100" b="1" spc="0" dirty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  <a:endParaRPr lang="en-US" sz="100" b="1" spc="0" dirty="0" smtClean="0">
              <a:solidFill>
                <a:srgbClr val="0562C1"/>
              </a:solidFill>
              <a:latin typeface="Segoe UI" panose="02020603050405020304" pitchFamily="2"/>
            </a:endParaRPr>
          </a:p>
          <a:p>
            <a:pPr marL="0" marR="0" indent="0" algn="r">
              <a:lnSpc>
                <a:spcPts val="27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2150" b="1" u="sng" spc="-15" dirty="0" smtClean="0">
                <a:solidFill>
                  <a:srgbClr val="0000FF"/>
                </a:solidFill>
                <a:latin typeface="Segoe UI" panose="02020603050405020304" pitchFamily="2"/>
              </a:rPr>
              <a:t>Health Services</a:t>
            </a:r>
            <a:r>
              <a:rPr lang="en-US" sz="2150" spc="-10" dirty="0" smtClean="0">
                <a:solidFill>
                  <a:srgbClr val="000000"/>
                </a:solidFill>
                <a:latin typeface="Segoe UI" panose="02020603050405020304" pitchFamily="2"/>
              </a:rPr>
              <a:t> to ensure enrollees who are receiving mental health services from </a:t>
            </a:r>
            <a:endParaRPr lang="en-US" sz="2150" spc="-10" dirty="0">
              <a:solidFill>
                <a:srgbClr val="000000"/>
              </a:solidFill>
              <a:latin typeface="Segoe UI" panose="02020603050405020304" pitchFamily="2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219200" y="5146675"/>
            <a:ext cx="10503535" cy="10439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12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550" spc="-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2150" spc="-15">
                <a:solidFill>
                  <a:srgbClr val="000000"/>
                </a:solidFill>
                <a:latin typeface="Segoe UI" panose="02020603050405020304" pitchFamily="2"/>
              </a:rPr>
              <a:t> Both county mental health plan and managed care plan providers will leverage this </a:t>
            </a:r>
          </a:p>
          <a:p>
            <a:pPr marL="27432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tool statewide to better identify appropriate behavioral health delivery systems and </a:t>
            </a:r>
          </a:p>
          <a:p>
            <a:pPr marL="274320" marR="0" indent="0" algn="l">
              <a:lnSpc>
                <a:spcPts val="26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2150" spc="-20">
                <a:solidFill>
                  <a:srgbClr val="000000"/>
                </a:solidFill>
                <a:latin typeface="Segoe UI" panose="02020603050405020304" pitchFamily="2"/>
              </a:rPr>
              <a:t>services that are child and family-centered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496695" y="4233545"/>
            <a:ext cx="10204450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2150" spc="-25">
                <a:solidFill>
                  <a:srgbClr val="000000"/>
                </a:solidFill>
                <a:latin typeface="Segoe UI" panose="02020603050405020304" pitchFamily="2"/>
              </a:rPr>
              <a:t>one delivery system receive timely transition of care referrals or services referrals to </a:t>
            </a:r>
          </a:p>
          <a:p>
            <a:pPr marL="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50" spc="-20">
                <a:solidFill>
                  <a:srgbClr val="000000"/>
                </a:solidFill>
                <a:latin typeface="Segoe UI" panose="02020603050405020304" pitchFamily="2"/>
              </a:rPr>
              <a:t>their managed care plan or county mental health plan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094720" y="6431280"/>
            <a:ext cx="16446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50">
                <a:solidFill>
                  <a:srgbClr val="888888"/>
                </a:solidFill>
                <a:latin typeface="Segoe UI" panose="02020603050405020304" pitchFamily="2"/>
              </a:rPr>
              <a:t>44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25425" y="2069465"/>
            <a:ext cx="11887200" cy="4300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4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7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43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No Wrong Door Policy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826135"/>
          </a:xfrm>
          <a:prstGeom prst="rect">
            <a:avLst/>
          </a:prstGeom>
          <a:solidFill>
            <a:srgbClr val="772B8A"/>
          </a:solidFill>
          <a:ln w="0" cmpd="sng">
            <a:noFill/>
            <a:prstDash val="solid"/>
          </a:ln>
        </p:spPr>
        <p:txBody>
          <a:bodyPr vert="horz" lIns="0" tIns="14414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DHCS implemented a “No Wrong Door” policy in July 2022 to ensure enrollees receive mental health services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05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without delay regardless of where they initially seek care.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41630" y="2301240"/>
            <a:ext cx="9872345" cy="338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FFFFFF"/>
                </a:solidFill>
                <a:latin typeface="Segoe UI" panose="02020603050405020304" pitchFamily="2"/>
              </a:rPr>
              <a:t>Clinically appropriate NSMHS and SMHS are covered and reimbursable even when: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66090" y="2981325"/>
            <a:ext cx="10427335" cy="7442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Services are provided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prior to determination of a diagnosis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, during the assessment </a:t>
            </a:r>
          </a:p>
          <a:p>
            <a:pPr marL="0" marR="0" indent="0" algn="r">
              <a:lnSpc>
                <a:spcPts val="2500"/>
              </a:lnSpc>
              <a:spcBef>
                <a:spcPts val="0"/>
              </a:spcBef>
              <a:spcAft>
                <a:spcPts val="180"/>
              </a:spcAft>
            </a:pP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period, or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prior to determination of whether NSMHS or SMHS access criteria are met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466090" y="3898900"/>
            <a:ext cx="9702165" cy="22396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64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Services are not included in an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individual treatment plan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; </a:t>
            </a:r>
            <a:r>
              <a:rPr lang="en-US" sz="1950" i="1" spc="0">
                <a:solidFill>
                  <a:srgbClr val="000000"/>
                </a:solidFill>
                <a:latin typeface="Segoe UI" panose="02020603050405020304" pitchFamily="2"/>
              </a:rPr>
              <a:t>(currently only applies to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i="1" spc="20">
                <a:solidFill>
                  <a:srgbClr val="000000"/>
                </a:solidFill>
                <a:latin typeface="Segoe UI" panose="02020603050405020304" pitchFamily="2"/>
              </a:rPr>
              <a:t>NSMHS; guidance forthcoming for SMHS) </a:t>
            </a:r>
          </a:p>
          <a:p>
            <a:pPr marL="0" marR="0" indent="0" algn="l">
              <a:lnSpc>
                <a:spcPts val="2600"/>
              </a:lnSpc>
              <a:spcBef>
                <a:spcPts val="2215"/>
              </a:spcBef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10">
                <a:solidFill>
                  <a:srgbClr val="000000"/>
                </a:solidFill>
                <a:latin typeface="Segoe UI" panose="02020603050405020304" pitchFamily="2"/>
              </a:rPr>
              <a:t> The child has a </a:t>
            </a:r>
            <a:r>
              <a:rPr lang="en-US" sz="2000" b="1" spc="10">
                <a:solidFill>
                  <a:srgbClr val="000000"/>
                </a:solidFill>
                <a:latin typeface="Segoe UI" panose="02020603050405020304" pitchFamily="2"/>
              </a:rPr>
              <a:t>co-occurring mental health condition and SUD</a:t>
            </a:r>
            <a:r>
              <a:rPr lang="en-US" sz="1950" spc="10">
                <a:solidFill>
                  <a:srgbClr val="000000"/>
                </a:solidFill>
                <a:latin typeface="Segoe UI" panose="02020603050405020304" pitchFamily="2"/>
              </a:rPr>
              <a:t>; or </a:t>
            </a:r>
          </a:p>
          <a:p>
            <a:pPr marL="0" marR="0" indent="0" algn="l">
              <a:lnSpc>
                <a:spcPts val="2500"/>
              </a:lnSpc>
              <a:spcBef>
                <a:spcPts val="2215"/>
              </a:spcBef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NSMHS and SMHS services can be </a:t>
            </a: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provided concurrently, 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if those services are </a:t>
            </a:r>
          </a:p>
          <a:p>
            <a:pPr marL="3200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>
                <a:solidFill>
                  <a:srgbClr val="000000"/>
                </a:solidFill>
                <a:latin typeface="Segoe UI" panose="02020603050405020304" pitchFamily="2"/>
              </a:rPr>
              <a:t>coordinated and not duplicated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11097895" y="6431280"/>
            <a:ext cx="15811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5">
                <a:solidFill>
                  <a:srgbClr val="888888"/>
                </a:solidFill>
                <a:latin typeface="Segoe UI" panose="02020603050405020304" pitchFamily="2"/>
              </a:rPr>
              <a:t>45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360025" y="2990215"/>
            <a:ext cx="1728470" cy="31483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36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600"/>
              </a:lnSpc>
              <a:spcAft>
                <a:spcPts val="335"/>
              </a:spcAft>
            </a:pPr>
            <a:r>
              <a:rPr lang="en-US" sz="3950" b="1" spc="15">
                <a:solidFill>
                  <a:srgbClr val="13305A"/>
                </a:solidFill>
                <a:latin typeface="Segoe UI" panose="02020603050405020304" pitchFamily="2"/>
              </a:rPr>
              <a:t>Non-Specialty Mental Health Services (NSMHS)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02665"/>
            <a:ext cx="12192000" cy="115506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85725" rIns="0" bIns="0" anchor="t"/>
          <a:lstStyle/>
          <a:p>
            <a:pPr marL="0" marR="0" indent="0" algn="ctr">
              <a:lnSpc>
                <a:spcPts val="2000"/>
              </a:lnSpc>
              <a:spcAft>
                <a:spcPts val="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NSMHS (formerly known as Mild to Moderate services) include a variety of behavioral interventions that promote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functioning of children and youth and prevent or minimize the adverse effects of behaviors that interfere with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learning and social interaction. Managed care plans must provide or arrange all medically necessary NSMHS for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190"/>
              </a:spcAft>
            </a:pPr>
            <a:r>
              <a:rPr lang="en-US" sz="1700" b="1" spc="0">
                <a:solidFill>
                  <a:srgbClr val="FFFFFF"/>
                </a:solidFill>
                <a:latin typeface="Segoe UI" panose="02020603050405020304" pitchFamily="2"/>
              </a:rPr>
              <a:t>children and youth under age 21 regardless of their level of distress or impairment, or the presence of a diagnosis.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135" y="2193925"/>
            <a:ext cx="10096500" cy="44989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842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1700" spc="9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00" b="1" spc="90">
                <a:solidFill>
                  <a:srgbClr val="000000"/>
                </a:solidFill>
                <a:latin typeface="Segoe UI" panose="02020603050405020304" pitchFamily="2"/>
              </a:rPr>
              <a:t> NSMHS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26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Mental health evaluation and treatment, including individual, group and family psychotherapy </a:t>
            </a:r>
          </a:p>
          <a:p>
            <a:pPr marL="45720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Dyadic services for children and their caregiver(s) </a:t>
            </a:r>
          </a:p>
          <a:p>
            <a:pPr marL="457200" marR="0" indent="274320" algn="l">
              <a:lnSpc>
                <a:spcPts val="20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5">
                <a:solidFill>
                  <a:srgbClr val="000000"/>
                </a:solidFill>
                <a:latin typeface="Segoe UI" panose="02020603050405020304" pitchFamily="2"/>
              </a:rPr>
              <a:t>Psychological and neuropsychological testing, when clinically indicated to evaluate a mental health </a:t>
            </a:r>
          </a:p>
          <a:p>
            <a:pPr marL="7315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40">
                <a:solidFill>
                  <a:srgbClr val="000000"/>
                </a:solidFill>
                <a:latin typeface="Segoe UI" panose="02020603050405020304" pitchFamily="2"/>
              </a:rPr>
              <a:t>condition </a:t>
            </a:r>
          </a:p>
          <a:p>
            <a:pPr marL="457200" marR="0" indent="274320" algn="l">
              <a:lnSpc>
                <a:spcPts val="2000"/>
              </a:lnSpc>
              <a:spcBef>
                <a:spcPts val="305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Outpatient services for purposes of monitoring drug therapy </a:t>
            </a:r>
          </a:p>
          <a:p>
            <a:pPr marL="457200" marR="0" indent="274320" algn="l">
              <a:lnSpc>
                <a:spcPts val="20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Psychiatric consultation </a:t>
            </a:r>
          </a:p>
          <a:p>
            <a:pPr marL="457200" marR="0" indent="274320" algn="l">
              <a:lnSpc>
                <a:spcPts val="2000"/>
              </a:lnSpc>
              <a:spcBef>
                <a:spcPts val="290"/>
              </a:spcBef>
              <a:spcAft>
                <a:spcPts val="0"/>
              </a:spcAft>
              <a:buFont typeface="Symbol"/>
              <a:buChar char="·"/>
            </a:pPr>
            <a:r>
              <a:rPr lang="en-US" sz="1700" spc="-30">
                <a:solidFill>
                  <a:srgbClr val="000000"/>
                </a:solidFill>
                <a:latin typeface="Segoe UI" panose="02020603050405020304" pitchFamily="2"/>
              </a:rPr>
              <a:t>Outpatient laboratory, drugs (not including outpatient pharmacy benefits covered under Medi-Cal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Rx), supplies, and dietary supplements (e.g., folic acid, vitamin D, vitamin B12) </a:t>
            </a:r>
          </a:p>
          <a:p>
            <a:pPr marL="0" marR="0" indent="0" algn="l">
              <a:lnSpc>
                <a:spcPts val="2000"/>
              </a:lnSpc>
              <a:spcBef>
                <a:spcPts val="355"/>
              </a:spcBef>
              <a:spcAft>
                <a:spcPts val="0"/>
              </a:spcAft>
            </a:pPr>
            <a:r>
              <a:rPr lang="en-US" sz="1700" spc="6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1700" b="1" spc="60">
                <a:solidFill>
                  <a:srgbClr val="000000"/>
                </a:solidFill>
                <a:latin typeface="Segoe UI" panose="02020603050405020304" pitchFamily="2"/>
              </a:rPr>
              <a:t> Provider types include: </a:t>
            </a:r>
          </a:p>
          <a:p>
            <a:pPr marL="457200" marR="0" indent="274320" algn="l">
              <a:lnSpc>
                <a:spcPts val="2000"/>
              </a:lnSpc>
              <a:spcBef>
                <a:spcPts val="15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Licensed Clinical Social Worker </a:t>
            </a:r>
            <a:r>
              <a:rPr lang="en-US" sz="1700" spc="0">
                <a:solidFill>
                  <a:srgbClr val="782B8A"/>
                </a:solidFill>
                <a:latin typeface="Arial" panose="02020603050405020304" pitchFamily="2"/>
              </a:rPr>
              <a:t>•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Psychiatric Physician Assistant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Licensed Professional Clinical Counselor </a:t>
            </a:r>
            <a:r>
              <a:rPr lang="en-US" sz="1700" spc="0">
                <a:solidFill>
                  <a:srgbClr val="782B8A"/>
                </a:solidFill>
                <a:latin typeface="Arial" panose="02020603050405020304" pitchFamily="2"/>
              </a:rPr>
              <a:t>•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Psychiatric Nurse Practitioner </a:t>
            </a:r>
          </a:p>
          <a:p>
            <a:pPr marL="457200" marR="0" indent="27432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5806440" algn="l"/>
              </a:tabLst>
            </a:pP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Licensed Marriage and Family Therapist </a:t>
            </a:r>
            <a:r>
              <a:rPr lang="en-US" sz="1700" spc="0">
                <a:solidFill>
                  <a:srgbClr val="782B8A"/>
                </a:solidFill>
                <a:latin typeface="Arial" panose="02020603050405020304" pitchFamily="2"/>
              </a:rPr>
              <a:t>•</a:t>
            </a:r>
            <a:r>
              <a:rPr lang="en-US" sz="1700" spc="0">
                <a:solidFill>
                  <a:srgbClr val="000000"/>
                </a:solidFill>
                <a:latin typeface="Segoe UI" panose="02020603050405020304" pitchFamily="2"/>
              </a:rPr>
              <a:t> Psychiatrist (as consistent with the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700" spc="-20">
                <a:solidFill>
                  <a:srgbClr val="000000"/>
                </a:solidFill>
                <a:latin typeface="Segoe UI" panose="02020603050405020304" pitchFamily="2"/>
              </a:rPr>
              <a:t>Licensed Psychologist practitioner’s training and licensing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  <a:tabLst>
                <a:tab pos="6126480" algn="l"/>
              </a:tabLst>
            </a:pPr>
            <a:r>
              <a:rPr lang="en-US" sz="1700" spc="-5">
                <a:solidFill>
                  <a:srgbClr val="000000"/>
                </a:solidFill>
                <a:latin typeface="Segoe UI" panose="02020603050405020304" pitchFamily="2"/>
              </a:rPr>
              <a:t>Associate provider types may render services under requirements)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20"/>
              </a:spcAft>
            </a:pPr>
            <a:r>
              <a:rPr lang="en-US" sz="1700" spc="-25">
                <a:solidFill>
                  <a:srgbClr val="000000"/>
                </a:solidFill>
                <a:latin typeface="Segoe UI" panose="02020603050405020304" pitchFamily="2"/>
              </a:rPr>
              <a:t>a supervising clinician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094720" y="6431280"/>
            <a:ext cx="16129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-60">
                <a:solidFill>
                  <a:srgbClr val="888888"/>
                </a:solidFill>
                <a:latin typeface="Segoe UI" panose="02020603050405020304" pitchFamily="2"/>
              </a:rPr>
              <a:t>46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0576560" y="3079115"/>
            <a:ext cx="1301750" cy="29495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3495" rIns="0" bIns="0" anchor="t"/>
          <a:lstStyle/>
          <a:p>
            <a:pPr marL="2743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information,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please review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0">
                <a:solidFill>
                  <a:srgbClr val="0000FF"/>
                </a:solidFill>
                <a:latin typeface="Segoe UI" panose="02020603050405020304" pitchFamily="2"/>
              </a:rPr>
              <a:t>the Non-</a:t>
            </a:r>
            <a:r>
              <a:rPr lang="en-US" sz="10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Specialty</a:t>
            </a:r>
            <a:r>
              <a:rPr lang="en-US" sz="100" spc="-1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5">
                <a:solidFill>
                  <a:srgbClr val="0000FF"/>
                </a:solidFill>
                <a:latin typeface="Segoe UI" panose="02020603050405020304" pitchFamily="2"/>
              </a:rPr>
              <a:t>Mental Health</a:t>
            </a:r>
            <a:r>
              <a:rPr lang="en-US" sz="100" spc="-5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Services:</a:t>
            </a:r>
            <a:r>
              <a:rPr lang="en-US" sz="100" spc="-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80">
                <a:solidFill>
                  <a:srgbClr val="0000FF"/>
                </a:solidFill>
                <a:latin typeface="Segoe UI" panose="02020603050405020304" pitchFamily="2"/>
              </a:rPr>
              <a:t>Psychiatric and</a:t>
            </a:r>
            <a:r>
              <a:rPr lang="en-US" sz="100" spc="-8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Psychological</a:t>
            </a:r>
            <a:r>
              <a:rPr lang="en-US" sz="100" spc="-1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0">
                <a:solidFill>
                  <a:srgbClr val="0000FF"/>
                </a:solidFill>
                <a:latin typeface="Segoe UI" panose="02020603050405020304" pitchFamily="2"/>
              </a:rPr>
              <a:t>Services</a:t>
            </a:r>
            <a:r>
              <a:rPr lang="en-US" sz="100" spc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Provider</a:t>
            </a:r>
            <a:r>
              <a:rPr lang="en-US" sz="100" spc="-1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2743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35">
                <a:solidFill>
                  <a:srgbClr val="0000FF"/>
                </a:solidFill>
                <a:latin typeface="Segoe UI" panose="02020603050405020304" pitchFamily="2"/>
              </a:rPr>
              <a:t>Manual</a:t>
            </a:r>
            <a:r>
              <a:rPr lang="en-US" sz="100" spc="-3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15185"/>
            <a:ext cx="12103735" cy="3831590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endParaRPr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219710" y="6080760"/>
            <a:ext cx="462915" cy="5454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5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077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1585"/>
              </a:spcAft>
            </a:pPr>
            <a:r>
              <a:rPr lang="en-US" sz="3950" b="1" spc="20">
                <a:solidFill>
                  <a:srgbClr val="13305A"/>
                </a:solidFill>
                <a:latin typeface="Segoe UI" panose="02020603050405020304" pitchFamily="2"/>
              </a:rPr>
              <a:t>County Specialty Mental Health Services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173480"/>
            <a:ext cx="12192000" cy="83820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49860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 dirty="0">
                <a:solidFill>
                  <a:srgbClr val="FFFFFF"/>
                </a:solidFill>
                <a:latin typeface="Segoe UI" panose="02020603050405020304" pitchFamily="2"/>
              </a:rPr>
              <a:t>Each county mental health plan must provide or arrange all medically necessary SMHS for children and youth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-10" dirty="0">
                <a:solidFill>
                  <a:srgbClr val="FFFFFF"/>
                </a:solidFill>
                <a:latin typeface="Segoe UI" panose="02020603050405020304" pitchFamily="2"/>
              </a:rPr>
              <a:t>under age 21 enrolled in Medi-Cal who require more intensive mental health services.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0005" y="2115185"/>
            <a:ext cx="12023725" cy="560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2390" rIns="0" bIns="0" anchor="t"/>
          <a:lstStyle/>
          <a:p>
            <a:pPr marL="36576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0" dirty="0" smtClean="0">
                <a:solidFill>
                  <a:srgbClr val="000000"/>
                </a:solidFill>
                <a:latin typeface="Segoe UI" panose="02020603050405020304" pitchFamily="2"/>
              </a:rPr>
              <a:t>County </a:t>
            </a: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mental health plans must make individualized determinations of each child’s need for SMHS. Examples include, but are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not limited to: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29895" y="2675255"/>
            <a:ext cx="5614035" cy="316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7630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950" spc="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0" dirty="0">
                <a:solidFill>
                  <a:srgbClr val="000000"/>
                </a:solidFill>
                <a:latin typeface="Segoe UI" panose="02020603050405020304" pitchFamily="2"/>
              </a:rPr>
              <a:t> Intensive Care Coordination (ICC) (e.g., targeted case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 dirty="0">
                <a:solidFill>
                  <a:srgbClr val="000000"/>
                </a:solidFill>
                <a:latin typeface="Segoe UI" panose="02020603050405020304" pitchFamily="2"/>
              </a:rPr>
              <a:t>management for children in SMHS) </a:t>
            </a:r>
          </a:p>
          <a:p>
            <a:pPr marL="0" marR="0" indent="0" algn="l">
              <a:lnSpc>
                <a:spcPts val="18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950" spc="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 dirty="0">
                <a:solidFill>
                  <a:srgbClr val="000000"/>
                </a:solidFill>
                <a:latin typeface="Segoe UI" panose="02020603050405020304" pitchFamily="2"/>
              </a:rPr>
              <a:t> Intensive Home-Based Services (IHBS) (e.g., interventions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designed to correct or ameliorate conditions that interfere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with functioning, and improve the family’s ability to help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 dirty="0">
                <a:solidFill>
                  <a:srgbClr val="000000"/>
                </a:solidFill>
                <a:latin typeface="Segoe UI" panose="02020603050405020304" pitchFamily="2"/>
              </a:rPr>
              <a:t>the child successfully function at home/school/community) </a:t>
            </a:r>
          </a:p>
          <a:p>
            <a:pPr marL="0" marR="0" indent="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950" spc="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 dirty="0">
                <a:solidFill>
                  <a:srgbClr val="000000"/>
                </a:solidFill>
                <a:latin typeface="Segoe UI" panose="02020603050405020304" pitchFamily="2"/>
              </a:rPr>
              <a:t> Therapeutic Foster Care (TFC) (e.g., short-term, trauma-</a:t>
            </a:r>
            <a:r>
              <a:rPr lang="en-US" sz="10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informed, intensive SMHS for children with complex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 dirty="0">
                <a:solidFill>
                  <a:srgbClr val="000000"/>
                </a:solidFill>
                <a:latin typeface="Segoe UI" panose="02020603050405020304" pitchFamily="2"/>
              </a:rPr>
              <a:t>emotional and behavioral needs; in TFC, children are placed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with trained and intensely supervised TFC parents) </a:t>
            </a:r>
          </a:p>
          <a:p>
            <a:pPr marL="0" marR="0" indent="0" algn="l">
              <a:lnSpc>
                <a:spcPts val="18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1950" spc="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 dirty="0">
                <a:solidFill>
                  <a:srgbClr val="000000"/>
                </a:solidFill>
                <a:latin typeface="Segoe UI" panose="02020603050405020304" pitchFamily="2"/>
              </a:rPr>
              <a:t> Therapeutic Behavioral Services (TBS) (e.g., short-term,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30"/>
              </a:spcAft>
            </a:pPr>
            <a:r>
              <a:rPr lang="en-US" sz="1600" spc="0" dirty="0">
                <a:solidFill>
                  <a:srgbClr val="000000"/>
                </a:solidFill>
                <a:latin typeface="Segoe UI" panose="02020603050405020304" pitchFamily="2"/>
              </a:rPr>
              <a:t>intensive services for children with a SED)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443345" y="2675255"/>
            <a:ext cx="5187950" cy="31648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l">
              <a:lnSpc>
                <a:spcPts val="1800"/>
              </a:lnSpc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Psychiatric Health Facility Services and/or Inpatient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Hospital Services (e.g., 24-hour inpatient care) </a:t>
            </a:r>
          </a:p>
          <a:p>
            <a:pPr marL="0" marR="0" indent="0" algn="l">
              <a:lnSpc>
                <a:spcPts val="1800"/>
              </a:lnSpc>
              <a:spcBef>
                <a:spcPts val="475"/>
              </a:spcBef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0">
                <a:solidFill>
                  <a:srgbClr val="000000"/>
                </a:solidFill>
                <a:latin typeface="Segoe UI" panose="02020603050405020304" pitchFamily="2"/>
              </a:rPr>
              <a:t> Crisis Intervention, Stabilization, and/or Residential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Services (e.g., community-based crisis intervention,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0">
                <a:solidFill>
                  <a:srgbClr val="000000"/>
                </a:solidFill>
                <a:latin typeface="Segoe UI" panose="02020603050405020304" pitchFamily="2"/>
              </a:rPr>
              <a:t>short-term) </a:t>
            </a:r>
          </a:p>
          <a:p>
            <a:pPr marL="0" marR="0" indent="0" algn="l">
              <a:lnSpc>
                <a:spcPts val="1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 Day Treatment Intensive and/or Rehabilitation Services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(e.g., group therapy, skill building groups, short-term) </a:t>
            </a:r>
          </a:p>
          <a:p>
            <a:pPr marL="0" marR="0" indent="0" algn="l">
              <a:lnSpc>
                <a:spcPts val="1900"/>
              </a:lnSpc>
              <a:spcBef>
                <a:spcPts val="495"/>
              </a:spcBef>
              <a:spcAft>
                <a:spcPts val="0"/>
              </a:spcAft>
            </a:pPr>
            <a:r>
              <a:rPr lang="en-US" sz="1950" spc="2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25">
                <a:solidFill>
                  <a:srgbClr val="000000"/>
                </a:solidFill>
                <a:latin typeface="Segoe UI" panose="02020603050405020304" pitchFamily="2"/>
              </a:rPr>
              <a:t> Peer Support Services (optional) </a:t>
            </a:r>
          </a:p>
          <a:p>
            <a:pPr marL="0" marR="0" indent="0" algn="l">
              <a:lnSpc>
                <a:spcPts val="1800"/>
              </a:lnSpc>
              <a:spcBef>
                <a:spcPts val="385"/>
              </a:spcBef>
              <a:spcAft>
                <a:spcPts val="0"/>
              </a:spcAft>
            </a:pPr>
            <a:r>
              <a:rPr lang="en-US" sz="19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5">
                <a:solidFill>
                  <a:srgbClr val="000000"/>
                </a:solidFill>
                <a:latin typeface="Segoe UI" panose="02020603050405020304" pitchFamily="2"/>
              </a:rPr>
              <a:t> NSMHS – if a child meets the criteria for SMHS, then </a:t>
            </a:r>
          </a:p>
          <a:p>
            <a:pPr marL="32004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they should be receiving any NSMHS from the mental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health plan, except in cases where the No Wrong Door </a:t>
            </a:r>
          </a:p>
          <a:p>
            <a:pPr marL="32004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policy applies (see slide 45)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0330" y="6068695"/>
          <a:ext cx="11954510" cy="603250"/>
        </p:xfrm>
        <a:graphic>
          <a:graphicData uri="http://schemas.openxmlformats.org/drawingml/2006/table">
            <a:tbl>
              <a:tblPr/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2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 indent="0" algn="r">
                        <a:lnSpc>
                          <a:spcPts val="2200"/>
                        </a:lnSpc>
                        <a:spcBef>
                          <a:spcPts val="245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SMHS may be provided during an assessment period for the child prior to the determination of a diagnosis or </a:t>
                      </a:r>
                    </a:p>
                    <a:p>
                      <a:pPr marL="187452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whether SMHS access criteria are met (see next slide for access criteria).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570720" y="2569210"/>
            <a:ext cx="2389505" cy="98679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9582785" y="2609215"/>
            <a:ext cx="2365375" cy="73025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9582785" y="3437890"/>
            <a:ext cx="97790" cy="9779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11826240" y="3413760"/>
            <a:ext cx="121920" cy="1219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216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1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SMHS Access Criteria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667000" y="987425"/>
            <a:ext cx="7135495" cy="65214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FFFFFF"/>
                </a:solidFill>
                <a:latin typeface="Segoe UI" panose="02020603050405020304" pitchFamily="2"/>
              </a:rPr>
              <a:t>Covered SMHS shall be provided to children and youth who </a:t>
            </a: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meet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395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either of the following criteria, (1) or (2) below: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1692275"/>
            <a:ext cx="12192000" cy="5721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91440" marR="0" indent="320040" algn="l">
              <a:lnSpc>
                <a:spcPts val="2200"/>
              </a:lnSpc>
              <a:spcAft>
                <a:spcPts val="0"/>
              </a:spcAft>
              <a:buFont typeface="Segoe UI"/>
              <a:buAutoNum type="arabi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The child is at high risk for a mental health disorder due to experience of trauma (i.e., scores in the high-risk range </a:t>
            </a:r>
          </a:p>
          <a:p>
            <a:pPr marL="9144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under a trauma screening tool, involvement in the child welfare system, juvenile justice involvement, or experiencing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0" y="2264410"/>
            <a:ext cx="7702550" cy="14478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9144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homelessness)</a:t>
            </a:r>
            <a:r>
              <a:rPr lang="en-US" sz="2000" b="1" spc="-15">
                <a:solidFill>
                  <a:srgbClr val="782B8A"/>
                </a:solidFill>
                <a:latin typeface="Segoe UI" panose="02020603050405020304" pitchFamily="2"/>
              </a:rPr>
              <a:t> OR </a:t>
            </a:r>
          </a:p>
          <a:p>
            <a:pPr marL="91440" marR="0" indent="320040" algn="l">
              <a:lnSpc>
                <a:spcPts val="2300"/>
              </a:lnSpc>
              <a:spcBef>
                <a:spcPts val="920"/>
              </a:spcBef>
              <a:spcAft>
                <a:spcPts val="0"/>
              </a:spcAft>
              <a:buFont typeface="Segoe UI"/>
              <a:buAutoNum type="arabicPeriod"/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The child meets</a:t>
            </a:r>
            <a:r>
              <a:rPr lang="en-US" sz="1750" b="1" spc="-25">
                <a:solidFill>
                  <a:srgbClr val="782B8A"/>
                </a:solidFill>
                <a:latin typeface="Segoe UI" panose="02020603050405020304" pitchFamily="2"/>
              </a:rPr>
              <a:t> both of the following</a:t>
            </a: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 requirements in a) and b), below: </a:t>
            </a:r>
          </a:p>
          <a:p>
            <a:pPr marL="320040" marR="0" indent="0" algn="l">
              <a:lnSpc>
                <a:spcPts val="2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a) The child has at least</a:t>
            </a:r>
            <a:r>
              <a:rPr lang="en-US" sz="1750" b="1" spc="-10">
                <a:solidFill>
                  <a:srgbClr val="782B8A"/>
                </a:solidFill>
                <a:latin typeface="Segoe UI" panose="02020603050405020304" pitchFamily="2"/>
              </a:rPr>
              <a:t> one of the following</a:t>
            </a:r>
            <a:r>
              <a:rPr lang="en-US" sz="1750" spc="-10">
                <a:solidFill>
                  <a:srgbClr val="782B8A"/>
                </a:solidFill>
                <a:latin typeface="Segoe UI" panose="02020603050405020304" pitchFamily="2"/>
              </a:rPr>
              <a:t>: </a:t>
            </a:r>
          </a:p>
          <a:p>
            <a:pPr marL="777240" marR="0" indent="13716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 significant impairment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0" y="3712210"/>
            <a:ext cx="12192000" cy="29298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777240" marR="0" indent="182880" algn="l">
              <a:lnSpc>
                <a:spcPts val="2300"/>
              </a:lnSpc>
              <a:spcAft>
                <a:spcPts val="0"/>
              </a:spcAft>
              <a:buFont typeface="Segoe UI"/>
              <a:buAutoNum type="romanLcPeriod"/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A reasonable probability of significant deterioration in an important area of life functioning </a:t>
            </a:r>
          </a:p>
          <a:p>
            <a:pPr marL="777240" marR="0" indent="27432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A reasonable probability of not progressing developmentally as appropriate </a:t>
            </a:r>
          </a:p>
          <a:p>
            <a:pPr marL="777240" marR="0" indent="274320" algn="l">
              <a:lnSpc>
                <a:spcPts val="2200"/>
              </a:lnSpc>
              <a:spcBef>
                <a:spcPts val="330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A need for SMHS, regardless of presence of impairment, that are not included within the mental health </a:t>
            </a:r>
          </a:p>
          <a:p>
            <a:pPr marL="77724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benefits that a Medi-Cal managed care plan is required to provide</a:t>
            </a:r>
            <a:r>
              <a:rPr lang="en-US" sz="1950" b="1" spc="-20" dirty="0">
                <a:solidFill>
                  <a:srgbClr val="782B8A"/>
                </a:solidFill>
                <a:latin typeface="Segoe UI" panose="02020603050405020304" pitchFamily="2"/>
              </a:rPr>
              <a:t> AND </a:t>
            </a:r>
          </a:p>
          <a:p>
            <a:pPr marL="320040" marR="0" indent="0" algn="l">
              <a:lnSpc>
                <a:spcPts val="2300"/>
              </a:lnSpc>
              <a:spcBef>
                <a:spcPts val="305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b) The child’s condition as described in (2) above is due to</a:t>
            </a:r>
            <a:r>
              <a:rPr lang="en-US" sz="1750" b="1" spc="-15" dirty="0">
                <a:solidFill>
                  <a:srgbClr val="782B8A"/>
                </a:solidFill>
                <a:latin typeface="Segoe UI" panose="02020603050405020304" pitchFamily="2"/>
              </a:rPr>
              <a:t> one of the following</a:t>
            </a:r>
            <a:r>
              <a:rPr lang="en-US" sz="1750" spc="-15" dirty="0">
                <a:solidFill>
                  <a:srgbClr val="782B8A"/>
                </a:solidFill>
                <a:latin typeface="Segoe UI" panose="02020603050405020304" pitchFamily="2"/>
              </a:rPr>
              <a:t>: </a:t>
            </a:r>
          </a:p>
          <a:p>
            <a:pPr marL="777240" marR="0" indent="13716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A diagnosed mental health disorder </a:t>
            </a:r>
          </a:p>
          <a:p>
            <a:pPr marL="777240" marR="0" indent="18288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A suspected mental health disorder that has not yet been diagnosed </a:t>
            </a:r>
          </a:p>
          <a:p>
            <a:pPr marL="777240" marR="0" indent="274320" algn="l">
              <a:lnSpc>
                <a:spcPts val="2300"/>
              </a:lnSpc>
              <a:spcBef>
                <a:spcPts val="335"/>
              </a:spcBef>
              <a:spcAft>
                <a:spcPts val="0"/>
              </a:spcAft>
              <a:buFont typeface="Segoe UI"/>
              <a:buAutoNum type="romanLcPeriod"/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Significant trauma placing the child at risk of a future mental health condition, based on the </a:t>
            </a:r>
          </a:p>
          <a:p>
            <a:pPr marL="777240" marR="0" indent="0" algn="l">
              <a:lnSpc>
                <a:spcPts val="2600"/>
              </a:lnSpc>
              <a:spcBef>
                <a:spcPts val="0"/>
              </a:spcBef>
              <a:spcAft>
                <a:spcPts val="310"/>
              </a:spcAft>
              <a:tabLst>
                <a:tab pos="11109960" algn="l"/>
              </a:tabLst>
            </a:pPr>
            <a:r>
              <a:rPr lang="en-US" sz="1750" spc="0" dirty="0">
                <a:solidFill>
                  <a:srgbClr val="000000"/>
                </a:solidFill>
                <a:latin typeface="Segoe UI" panose="02020603050405020304" pitchFamily="2"/>
              </a:rPr>
              <a:t>assessment of a licensed mental health professional </a:t>
            </a:r>
            <a:r>
              <a:rPr lang="en-US" sz="1200" spc="0" dirty="0">
                <a:solidFill>
                  <a:srgbClr val="888888"/>
                </a:solidFill>
                <a:latin typeface="Segoe UI" panose="02020603050405020304" pitchFamily="2"/>
              </a:rPr>
              <a:t>48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9625648" y="2673350"/>
            <a:ext cx="2145665" cy="8623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 fontScale="95000"/>
          </a:bodyPr>
          <a:lstStyle/>
          <a:p>
            <a:pPr marL="0" marR="0" indent="0" algn="ctr">
              <a:lnSpc>
                <a:spcPts val="1800"/>
              </a:lnSpc>
              <a:spcAft>
                <a:spcPts val="0"/>
              </a:spcAft>
            </a:pPr>
            <a:r>
              <a:rPr lang="en-US" sz="1750" spc="-30" dirty="0">
                <a:solidFill>
                  <a:srgbClr val="000000"/>
                </a:solidFill>
                <a:latin typeface="Segoe UI" panose="02020603050405020304" pitchFamily="2"/>
              </a:rPr>
              <a:t>For more </a:t>
            </a:r>
          </a:p>
          <a:p>
            <a:pPr marL="9144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information, please </a:t>
            </a:r>
          </a:p>
          <a:p>
            <a:pPr marL="91440" marR="0" indent="0" algn="l">
              <a:lnSpc>
                <a:spcPts val="2300"/>
              </a:lnSpc>
              <a:spcBef>
                <a:spcPts val="0"/>
              </a:spcBef>
              <a:spcAft>
                <a:spcPts val="480"/>
              </a:spcAft>
            </a:pPr>
            <a:r>
              <a:rPr lang="en-US" sz="1750" spc="0" dirty="0" smtClean="0">
                <a:solidFill>
                  <a:srgbClr val="000000"/>
                </a:solidFill>
                <a:latin typeface="Segoe UI" panose="02020603050405020304" pitchFamily="2"/>
              </a:rPr>
              <a:t>Review </a:t>
            </a:r>
            <a:r>
              <a:rPr lang="en-US" sz="1800" u="sng" spc="0" dirty="0" smtClean="0">
                <a:solidFill>
                  <a:srgbClr val="0000FF"/>
                </a:solidFill>
                <a:latin typeface="Segoe UI" panose="02020603050405020304" pitchFamily="2"/>
              </a:rPr>
              <a:t>BHIN </a:t>
            </a:r>
            <a:r>
              <a:rPr lang="en-US" sz="1800" u="sng" spc="0" dirty="0">
                <a:solidFill>
                  <a:srgbClr val="0000FF"/>
                </a:solidFill>
                <a:latin typeface="Segoe UI" panose="02020603050405020304" pitchFamily="2"/>
              </a:rPr>
              <a:t>21-073</a:t>
            </a:r>
            <a:r>
              <a:rPr lang="en-US" sz="1800" u="sng" spc="0" dirty="0">
                <a:solidFill>
                  <a:srgbClr val="888888"/>
                </a:solidFill>
                <a:latin typeface="Segoe UI" panose="02020603050405020304" pitchFamily="2"/>
              </a:rPr>
              <a:t> 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6620510"/>
            <a:ext cx="12192635" cy="0"/>
          </a:xfrm>
          <a:prstGeom prst="line">
            <a:avLst/>
          </a:prstGeom>
          <a:ln w="27305">
            <a:solidFill>
              <a:srgbClr val="000000"/>
            </a:solidFill>
            <a:prstDash val="sysDot"/>
          </a:ln>
        </p:spPr>
      </p:cxnSp>
      <p:cxnSp>
        <p:nvCxnSpPr>
          <p:cNvPr id="18" name="Straight Connector 17"/>
          <p:cNvCxnSpPr/>
          <p:nvPr/>
        </p:nvCxnSpPr>
        <p:spPr>
          <a:xfrm>
            <a:off x="9826625" y="1316990"/>
            <a:ext cx="2366010" cy="0"/>
          </a:xfrm>
          <a:prstGeom prst="line">
            <a:avLst/>
          </a:prstGeom>
          <a:ln w="27305">
            <a:solidFill>
              <a:srgbClr val="000000"/>
            </a:solidFill>
            <a:prstDash val="sysDot"/>
          </a:ln>
        </p:spPr>
      </p:cxnSp>
      <p:cxnSp>
        <p:nvCxnSpPr>
          <p:cNvPr id="19" name="Straight Connector 18"/>
          <p:cNvCxnSpPr/>
          <p:nvPr/>
        </p:nvCxnSpPr>
        <p:spPr>
          <a:xfrm>
            <a:off x="0" y="1316990"/>
            <a:ext cx="2661285" cy="0"/>
          </a:xfrm>
          <a:prstGeom prst="line">
            <a:avLst/>
          </a:prstGeom>
          <a:ln w="27305">
            <a:solidFill>
              <a:srgbClr val="000000"/>
            </a:solidFill>
            <a:prstDash val="sysDot"/>
          </a:ln>
        </p:spPr>
      </p:cxnSp>
      <p:cxnSp>
        <p:nvCxnSpPr>
          <p:cNvPr id="20" name="Straight Connector 19"/>
          <p:cNvCxnSpPr/>
          <p:nvPr/>
        </p:nvCxnSpPr>
        <p:spPr>
          <a:xfrm>
            <a:off x="9570720" y="2569210"/>
            <a:ext cx="0" cy="986790"/>
          </a:xfrm>
          <a:prstGeom prst="line">
            <a:avLst/>
          </a:prstGeom>
          <a:ln w="8890" cmpd="sng">
            <a:solidFill>
              <a:srgbClr val="782B8A"/>
            </a:solidFill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139825" y="2252345"/>
            <a:ext cx="10390505" cy="4190365"/>
          </a:xfrm>
          <a:prstGeom prst="rect">
            <a:avLst/>
          </a:prstGeom>
          <a:solidFill>
            <a:srgbClr val="FFEBFF"/>
          </a:solidFill>
          <a:ln w="27305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r>
              <a:rPr lang="en-US" dirty="0" smtClean="0"/>
              <a:t> </a:t>
            </a:r>
            <a:endParaRPr dirty="0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1341120" y="3093720"/>
            <a:ext cx="2033270" cy="203327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77470" rIns="0" bIns="0" anchor="t"/>
          <a:lstStyle/>
          <a:p>
            <a:pPr marL="0" marR="0" indent="0" algn="ctr">
              <a:lnSpc>
                <a:spcPts val="19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70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81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Substance Use Disorder Services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1036320"/>
            <a:ext cx="12192000" cy="110045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83820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all medically necessary substance use disorder (SUD) treatment, such as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b="1" spc="25">
                <a:solidFill>
                  <a:srgbClr val="FFFFFF"/>
                </a:solidFill>
                <a:latin typeface="Segoe UI" panose="02020603050405020304" pitchFamily="2"/>
              </a:rPr>
              <a:t>outpatient care, residential treatment services, and withdrawal management. SUD services are primarily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provided through DMC or DMC-ODS programs, depending on the county, and some SUD services are provided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18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by managed care plans.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49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516630" y="2252345"/>
            <a:ext cx="7973695" cy="4178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0891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SUD treatment services are provided to eligible Medi-Cal enrollees, </a:t>
            </a:r>
          </a:p>
          <a:p>
            <a:pPr marL="0" marR="0" indent="0" algn="l">
              <a:lnSpc>
                <a:spcPts val="2400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including children and youth under age 21, via county-run </a:t>
            </a: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Drug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>
                <a:solidFill>
                  <a:srgbClr val="000000"/>
                </a:solidFill>
                <a:latin typeface="Segoe UI" panose="02020603050405020304" pitchFamily="2"/>
              </a:rPr>
              <a:t>Medi-Cal (DMC) or Drug Medi-Cal Organized Delivery System </a:t>
            </a:r>
          </a:p>
          <a:p>
            <a:pPr marL="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20">
                <a:solidFill>
                  <a:srgbClr val="000000"/>
                </a:solidFill>
                <a:latin typeface="Segoe UI" panose="02020603050405020304" pitchFamily="2"/>
              </a:rPr>
              <a:t>(DMC-ODS)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programs: </a:t>
            </a:r>
          </a:p>
          <a:p>
            <a:pPr marL="0" marR="0" indent="0" algn="l">
              <a:lnSpc>
                <a:spcPts val="2300"/>
              </a:lnSpc>
              <a:spcBef>
                <a:spcPts val="1120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Counties have the option to participate in the DMC-ODS program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and provide an expanded array of SUD treatment services to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Medi-Cal enrollees </a:t>
            </a:r>
          </a:p>
          <a:p>
            <a:pPr marL="0" marR="0" indent="0" algn="l">
              <a:lnSpc>
                <a:spcPts val="2300"/>
              </a:lnSpc>
              <a:spcBef>
                <a:spcPts val="1135"/>
              </a:spcBef>
              <a:spcAft>
                <a:spcPts val="0"/>
              </a:spcAft>
            </a:pPr>
            <a:r>
              <a:rPr lang="en-US" sz="24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>
                <a:solidFill>
                  <a:srgbClr val="000000"/>
                </a:solidFill>
                <a:latin typeface="Segoe UI" panose="02020603050405020304" pitchFamily="2"/>
              </a:rPr>
              <a:t> All counties, regardless of their participation in DMC-ODS, are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required to provide all applicable SUD services needed to correct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or ameliorate health conditions that are coverable under Medi-Cal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282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for Kids &amp; Teens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00710" y="2566670"/>
            <a:ext cx="10990580" cy="3666490"/>
          </a:xfrm>
          <a:prstGeom prst="rect">
            <a:avLst/>
          </a:prstGeom>
          <a:noFill/>
          <a:ln w="27305" cmpd="sng">
            <a:solidFill>
              <a:srgbClr val="782B8A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179830" y="3538855"/>
            <a:ext cx="1840865" cy="184086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50800"/>
            <a:ext cx="12192000" cy="12903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30" rIns="0" bIns="0" anchor="t"/>
          <a:lstStyle/>
          <a:p>
            <a:pPr marL="0" marR="0" indent="0" algn="ctr">
              <a:lnSpc>
                <a:spcPts val="47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Goals of Medi-Cal for Kids &amp; Teens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550"/>
              </a:spcAft>
            </a:pPr>
            <a:r>
              <a:rPr lang="en-US" sz="3950" b="1" spc="-20">
                <a:solidFill>
                  <a:srgbClr val="13305A"/>
                </a:solidFill>
                <a:latin typeface="Segoe UI" panose="02020603050405020304" pitchFamily="2"/>
              </a:rPr>
              <a:t>Provider Training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1341120"/>
            <a:ext cx="12192000" cy="84137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27635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The training aims to strengthen understanding and awareness of Medi-Cal for Kids &amp; Teens among Medi-Cal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108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managed care plan-enrolled providers and increase access to children’s health services.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40715" y="2566670"/>
            <a:ext cx="10910570" cy="972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59435" rIns="0" bIns="0" anchor="t"/>
          <a:lstStyle/>
          <a:p>
            <a:pPr marL="2743200" marR="0" indent="0" algn="l">
              <a:lnSpc>
                <a:spcPts val="2800"/>
              </a:lnSpc>
              <a:spcAft>
                <a:spcPts val="430"/>
              </a:spcAft>
              <a:tabLst>
                <a:tab pos="3108960" algn="l"/>
              </a:tabLst>
            </a:pPr>
            <a:r>
              <a:rPr lang="en-US" sz="2150" spc="1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00" spc="15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2150" spc="15">
                <a:solidFill>
                  <a:srgbClr val="000000"/>
                </a:solidFill>
                <a:latin typeface="Segoe UI" panose="02020603050405020304" pitchFamily="2"/>
              </a:rPr>
              <a:t>California’s managed care plans must ensure that all Medi -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190191"/>
              </p:ext>
            </p:extLst>
          </p:nvPr>
        </p:nvGraphicFramePr>
        <p:xfrm>
          <a:off x="640715" y="3538855"/>
          <a:ext cx="10910570" cy="2179320"/>
        </p:xfrm>
        <a:graphic>
          <a:graphicData uri="http://schemas.openxmlformats.org/drawingml/2006/table">
            <a:tbl>
              <a:tblPr/>
              <a:tblGrid>
                <a:gridCol w="23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30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93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Cal licensed providers receive proper education and training </a:t>
                      </a:r>
                    </a:p>
                    <a:p>
                      <a:pPr marL="685800" marR="0" indent="0" algn="l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regarding Medi-Cal for Kids &amp; Teens at least every two years. </a:t>
                      </a:r>
                    </a:p>
                    <a:p>
                      <a:pPr marL="0" marR="0" indent="0" algn="ctr">
                        <a:lnSpc>
                          <a:spcPts val="2700"/>
                        </a:lnSpc>
                        <a:spcBef>
                          <a:spcPts val="4670"/>
                        </a:spcBef>
                        <a:spcAft>
                          <a:spcPts val="0"/>
                        </a:spcAft>
                      </a:pPr>
                      <a:r>
                        <a:rPr lang="en-US" sz="2150" spc="0" dirty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21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More information on Medi-Cal for Kids &amp; Teens for providers </a:t>
                      </a:r>
                    </a:p>
                    <a:p>
                      <a:pPr marL="685800" marR="0" indent="0" algn="l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is available in </a:t>
                      </a:r>
                      <a:r>
                        <a:rPr lang="en-US" sz="2150" spc="0" dirty="0" smtClean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</a:t>
                      </a:r>
                      <a:r>
                        <a:rPr lang="en-US" sz="2150" u="sng" spc="0" dirty="0" smtClean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Information </a:t>
                      </a:r>
                      <a:r>
                        <a:rPr lang="en-US" sz="2150" u="sng" spc="0" dirty="0">
                          <a:solidFill>
                            <a:srgbClr val="0000FF"/>
                          </a:solidFill>
                          <a:latin typeface="Segoe UI" panose="02020603050405020304" pitchFamily="2"/>
                        </a:rPr>
                        <a:t>for Medi-Cal Providers</a:t>
                      </a:r>
                      <a:r>
                        <a:rPr lang="en-US" sz="2150" u="sng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 </a:t>
                      </a:r>
                    </a:p>
                    <a:p>
                      <a:pPr marL="68580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resource document.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3985" y="5090160"/>
            <a:ext cx="688975" cy="128016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261745"/>
            <a:ext cx="12192000" cy="357251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39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4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59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400"/>
              </a:lnSpc>
              <a:spcAft>
                <a:spcPts val="25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Substance Use Disorder Services (2 of 2)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5090160"/>
          <a:ext cx="12192000" cy="1551940"/>
        </p:xfrm>
        <a:graphic>
          <a:graphicData uri="http://schemas.openxmlformats.org/drawingml/2006/table">
            <a:tbl>
              <a:tblPr/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9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194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666115" indent="0" algn="r">
                        <a:lnSpc>
                          <a:spcPts val="2200"/>
                        </a:lnSpc>
                        <a:spcBef>
                          <a:spcPts val="73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Some children may qualify for both SMHS and SUD services if they have a co-occurring SUD and mental </a:t>
                      </a:r>
                    </a:p>
                    <a:p>
                      <a:pPr marL="0" marR="780415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health condition. </a:t>
                      </a:r>
                      <a:r>
                        <a:rPr lang="en-US" sz="1750" b="1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are required to coordinate and collaborate across delivery systems </a:t>
                      </a: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to </a:t>
                      </a:r>
                    </a:p>
                    <a:p>
                      <a:pPr marL="0" marR="551815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15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ensure clinical integration between county mental health plans, DMC or DMC-ODS counties, and managed </a:t>
                      </a:r>
                    </a:p>
                    <a:p>
                      <a:pPr marL="0" marR="3352165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care plans, and to ensure non-duplicative services </a:t>
                      </a:r>
                    </a:p>
                    <a:p>
                      <a:pPr marL="0" marR="837565" indent="0" algn="r">
                        <a:lnSpc>
                          <a:spcPts val="1600"/>
                        </a:lnSpc>
                        <a:spcBef>
                          <a:spcPts val="1220"/>
                        </a:spcBef>
                        <a:spcAft>
                          <a:spcPts val="35"/>
                        </a:spcAft>
                      </a:pPr>
                      <a:r>
                        <a:rPr lang="en-US" sz="1200" spc="0" dirty="0">
                          <a:solidFill>
                            <a:srgbClr val="888888"/>
                          </a:solidFill>
                          <a:latin typeface="Segoe UI" panose="02020603050405020304" pitchFamily="2"/>
                        </a:rPr>
                        <a:t>50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267970" y="2694940"/>
            <a:ext cx="2405380" cy="13931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SABIRT screening (see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slide 22) to children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starting at age 11 who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are at risk of developing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0">
                <a:solidFill>
                  <a:srgbClr val="000000"/>
                </a:solidFill>
                <a:latin typeface="Segoe UI" panose="02020603050405020304" pitchFamily="2"/>
              </a:rPr>
              <a:t>a SUD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2148840" y="1307465"/>
            <a:ext cx="7885430" cy="6432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" rIns="0" bIns="0" anchor="t"/>
          <a:lstStyle/>
          <a:p>
            <a:pPr marL="0" marR="0" indent="0" algn="ctr">
              <a:lnSpc>
                <a:spcPts val="2500"/>
              </a:lnSpc>
              <a:spcAft>
                <a:spcPts val="0"/>
              </a:spcAft>
            </a:pPr>
            <a:r>
              <a:rPr lang="en-US" sz="2000" b="1" spc="-10">
                <a:solidFill>
                  <a:srgbClr val="FFFFFF"/>
                </a:solidFill>
                <a:latin typeface="Segoe UI" panose="02020603050405020304" pitchFamily="2"/>
              </a:rPr>
              <a:t>Though most SUD services are provided via DMC or DMC-ODS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0">
                <a:solidFill>
                  <a:srgbClr val="FFFFFF"/>
                </a:solidFill>
                <a:latin typeface="Segoe UI" panose="02020603050405020304" pitchFamily="2"/>
              </a:rPr>
              <a:t>children and youth, managed care plan providers must provide: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3298190" y="2439035"/>
            <a:ext cx="2423160" cy="19437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Early intervention SUD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35">
                <a:solidFill>
                  <a:srgbClr val="000000"/>
                </a:solidFill>
                <a:latin typeface="Segoe UI" panose="02020603050405020304" pitchFamily="2"/>
              </a:rPr>
              <a:t>services for children and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youth determined to be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at risk of SUD (e.g., any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 component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covered under the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outpatient level of care)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6336665" y="2557780"/>
            <a:ext cx="2447925" cy="16700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Medications for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Addiction Treatment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(MAT) available in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primary care, inpatient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hospital, and emergency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departments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9409430" y="2841625"/>
            <a:ext cx="236220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ctr">
              <a:lnSpc>
                <a:spcPts val="2200"/>
              </a:lnSpc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Emergency services to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stabilize the child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(including voluntary </a:t>
            </a:r>
          </a:p>
          <a:p>
            <a:pPr marL="0" marR="0" indent="0" algn="ctr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40">
                <a:solidFill>
                  <a:srgbClr val="000000"/>
                </a:solidFill>
                <a:latin typeface="Segoe UI" panose="02020603050405020304" pitchFamily="2"/>
              </a:rPr>
              <a:t>inpatient detoxification)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" y="5745480"/>
            <a:ext cx="762000" cy="56070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900"/>
                        </a:lnSpc>
                        <a:spcBef>
                          <a:spcPts val="620"/>
                        </a:spcBef>
                        <a:spcAft>
                          <a:spcPts val="320"/>
                        </a:spcAft>
                      </a:pPr>
                      <a:r>
                        <a:rPr lang="en-US" sz="180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489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800"/>
              </a:lnSpc>
              <a:spcAft>
                <a:spcPts val="26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Mobile Crisis Services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014730"/>
            <a:ext cx="12192000" cy="111887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9461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Medi-Cal for Kids &amp; Teens covers qualifying mobile crisis services, including an initial face-to-face crisis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assessment, crisis response and stabilization, crisis planning, referrals to ongoing services and supports, and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follow-up. Mobile crisis services offer community-based interventions to individuals experiencing a mental </a:t>
            </a:r>
          </a:p>
          <a:p>
            <a:pPr marL="0" marR="0" indent="0" algn="ctr">
              <a:lnSpc>
                <a:spcPts val="1900"/>
              </a:lnSpc>
              <a:spcBef>
                <a:spcPts val="5"/>
              </a:spcBef>
              <a:spcAft>
                <a:spcPts val="270"/>
              </a:spcAft>
            </a:pPr>
            <a:r>
              <a:rPr lang="en-US" sz="1800" b="1" spc="0">
                <a:solidFill>
                  <a:srgbClr val="FFFFFF"/>
                </a:solidFill>
                <a:latin typeface="Segoe UI" panose="02020603050405020304" pitchFamily="2"/>
              </a:rPr>
              <a:t>health or substance use crisis and are available to Medi-Cal enrollees 24 hours a day, 365 days a year.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15670" y="2411095"/>
            <a:ext cx="11122025" cy="4020185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4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 Crisis intervention and habilitation services, including when delivered in a mobile modality, are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 dirty="0">
                <a:solidFill>
                  <a:srgbClr val="000000"/>
                </a:solidFill>
                <a:latin typeface="Segoe UI" panose="02020603050405020304" pitchFamily="2"/>
              </a:rPr>
              <a:t>always covered for children and youth under age 21 </a:t>
            </a:r>
          </a:p>
          <a:p>
            <a:pPr marL="0" marR="0" indent="0" algn="l">
              <a:lnSpc>
                <a:spcPts val="2300"/>
              </a:lnSpc>
              <a:spcBef>
                <a:spcPts val="1455"/>
              </a:spcBef>
              <a:spcAft>
                <a:spcPts val="0"/>
              </a:spcAft>
            </a:pPr>
            <a:r>
              <a:rPr lang="en-US" sz="24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 Mobile crisis services can provide relief to youth experiencing a behavioral health crisis; reduce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the risk or danger and subsequent harm; and avoid unnecessary emergency department care,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psychiatric inpatient hospitalizations, and law enforcement involvement </a:t>
            </a:r>
          </a:p>
          <a:p>
            <a:pPr marL="0" marR="0" indent="0" algn="l">
              <a:lnSpc>
                <a:spcPts val="2300"/>
              </a:lnSpc>
              <a:spcBef>
                <a:spcPts val="1455"/>
              </a:spcBef>
              <a:spcAft>
                <a:spcPts val="0"/>
              </a:spcAft>
            </a:pPr>
            <a:r>
              <a:rPr lang="en-US" sz="2450" spc="-2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 In January 2023, counties began implementing the qualifying mobile crisis services benefit in the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 dirty="0">
                <a:solidFill>
                  <a:srgbClr val="000000"/>
                </a:solidFill>
                <a:latin typeface="Segoe UI" panose="02020603050405020304" pitchFamily="2"/>
              </a:rPr>
              <a:t>SMHS and DMC or DMC-ODS delivery systems </a:t>
            </a:r>
          </a:p>
          <a:p>
            <a:pPr marL="457200" lvl="1" indent="320040" algn="l">
              <a:lnSpc>
                <a:spcPts val="2400"/>
              </a:lnSpc>
              <a:spcBef>
                <a:spcPts val="290"/>
              </a:spcBef>
              <a:buFont typeface="Symbol"/>
              <a:buChar char="·"/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Counties will develop a standardized screening tool to determine when mobile crisis teams </a:t>
            </a:r>
            <a:r>
              <a:rPr lang="en-US" sz="1950" spc="-15" dirty="0" smtClean="0">
                <a:solidFill>
                  <a:srgbClr val="000000"/>
                </a:solidFill>
                <a:latin typeface="Segoe UI" panose="02020603050405020304" pitchFamily="2"/>
              </a:rPr>
              <a:t>    	should </a:t>
            </a: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be dispatched and other policies and procedures to ensure mobile crisis services are </a:t>
            </a:r>
          </a:p>
          <a:p>
            <a:pPr marL="7772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delivered effectively to children and youth </a:t>
            </a:r>
          </a:p>
          <a:p>
            <a:pPr marL="457200" marR="0" indent="320040" algn="l">
              <a:lnSpc>
                <a:spcPts val="2400"/>
              </a:lnSpc>
              <a:spcBef>
                <a:spcPts val="310"/>
              </a:spcBef>
              <a:spcAft>
                <a:spcPts val="0"/>
              </a:spcAft>
              <a:buFont typeface="Symbol"/>
              <a:buChar char="·"/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The qualifying mobile crisis services benefit will be available statewide in SMHS and DMC or </a:t>
            </a:r>
          </a:p>
          <a:p>
            <a:pPr marL="7772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 dirty="0">
                <a:solidFill>
                  <a:srgbClr val="000000"/>
                </a:solidFill>
                <a:latin typeface="Segoe UI" panose="02020603050405020304" pitchFamily="2"/>
              </a:rPr>
              <a:t>DMC-ODS delivery systems by December 31, 2023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51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8649970" y="27940"/>
            <a:ext cx="99695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spc="-95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2584450" y="27940"/>
            <a:ext cx="90551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spc="-120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932815" y="323850"/>
            <a:ext cx="10356850" cy="1120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4100"/>
              </a:lnSpc>
              <a:spcAft>
                <a:spcPts val="0"/>
              </a:spcAft>
            </a:pPr>
            <a:r>
              <a:rPr lang="en-US" sz="3950" b="1" spc="-5">
                <a:solidFill>
                  <a:srgbClr val="13305A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Services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445135" y="1546225"/>
            <a:ext cx="8400415" cy="50520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4254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350" spc="35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 Overview. </a:t>
            </a:r>
            <a:r>
              <a:rPr lang="en-US" sz="1650" spc="35">
                <a:solidFill>
                  <a:srgbClr val="000000"/>
                </a:solidFill>
                <a:latin typeface="Segoe UI" panose="02020603050405020304" pitchFamily="2"/>
              </a:rPr>
              <a:t>Providers can bill for </a:t>
            </a:r>
            <a:r>
              <a:rPr lang="en-US" sz="1650" b="1" spc="35">
                <a:solidFill>
                  <a:srgbClr val="000000"/>
                </a:solidFill>
                <a:latin typeface="Segoe UI" panose="02020603050405020304" pitchFamily="2"/>
              </a:rPr>
              <a:t>psychiatric collaborative care management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when they reach out to a psychiatric or addiction medicine consultant to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help treat a child’s mental health and/or SUD </a:t>
            </a:r>
          </a:p>
          <a:p>
            <a:pPr marL="0" marR="0" indent="0" algn="l">
              <a:lnSpc>
                <a:spcPts val="19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350" spc="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 Consent.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The child and their parent or caregiver must give permission to consult with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relevant specialist; consent can be verbal and must be documented in medical record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15">
                <a:solidFill>
                  <a:srgbClr val="000000"/>
                </a:solidFill>
                <a:latin typeface="Segoe UI" panose="02020603050405020304" pitchFamily="2"/>
              </a:rPr>
              <a:t>Starting at age 12 and older, a child may, without parental consent, receive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services related to drug and alcohol abuse treatment/counseling and mental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health outpatient care </a:t>
            </a:r>
          </a:p>
          <a:p>
            <a:pPr marL="0" marR="0" indent="0" algn="l">
              <a:lnSpc>
                <a:spcPts val="1900"/>
              </a:lnSpc>
              <a:spcBef>
                <a:spcPts val="45"/>
              </a:spcBef>
              <a:spcAft>
                <a:spcPts val="0"/>
              </a:spcAft>
            </a:pPr>
            <a:r>
              <a:rPr lang="en-US" sz="1350" spc="20">
                <a:solidFill>
                  <a:srgbClr val="782B8A"/>
                </a:solidFill>
                <a:latin typeface="Arial" panose="02020603050405020304" pitchFamily="2"/>
              </a:rPr>
              <a:t>&gt;</a:t>
            </a:r>
            <a:r>
              <a:rPr lang="en-US" sz="1650" b="1" spc="20">
                <a:solidFill>
                  <a:srgbClr val="000000"/>
                </a:solidFill>
                <a:latin typeface="Segoe UI" panose="02020603050405020304" pitchFamily="2"/>
              </a:rPr>
              <a:t> Billing Codes &amp; Services. </a:t>
            </a: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Reimbursable CPT codes include 99492 (70 minutes in first </a:t>
            </a:r>
          </a:p>
          <a:p>
            <a:pPr marL="274320" marR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month), 99493 (60 minutes in subsequent month), and 99494 (additional 30 minutes) </a:t>
            </a:r>
          </a:p>
          <a:p>
            <a:pPr marL="2743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for the following services in collaboration with a consulting provider: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Outreach and engagement in treatment with another qualified health care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professional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10">
                <a:solidFill>
                  <a:srgbClr val="000000"/>
                </a:solidFill>
                <a:latin typeface="Segoe UI" panose="02020603050405020304" pitchFamily="2"/>
              </a:rPr>
              <a:t>Initial assessment of the child with a validated rating scale and development of a </a:t>
            </a:r>
          </a:p>
          <a:p>
            <a:pPr marL="731520" marR="0" indent="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50" spc="0">
                <a:solidFill>
                  <a:srgbClr val="000000"/>
                </a:solidFill>
                <a:latin typeface="Segoe UI" panose="02020603050405020304" pitchFamily="2"/>
              </a:rPr>
              <a:t>treatment plan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Review and modifications of the plan with the consulting provider </a:t>
            </a:r>
          </a:p>
          <a:p>
            <a:pPr marL="457200" marR="0" indent="27432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Tracking patient follow-up and entering info in a registry </a:t>
            </a:r>
          </a:p>
          <a:p>
            <a:pPr marL="457200" marR="0" indent="274320" algn="l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Participating in weekly caseload consultation with consulting provider </a:t>
            </a:r>
          </a:p>
          <a:p>
            <a:pPr marL="457200" marR="0" indent="274320" algn="l">
              <a:lnSpc>
                <a:spcPts val="2000"/>
              </a:lnSpc>
              <a:spcBef>
                <a:spcPts val="55"/>
              </a:spcBef>
              <a:spcAft>
                <a:spcPts val="655"/>
              </a:spcAft>
              <a:buFont typeface="Symbol"/>
              <a:buChar char="·"/>
            </a:pPr>
            <a:r>
              <a:rPr lang="en-US" sz="1650" spc="20">
                <a:solidFill>
                  <a:srgbClr val="000000"/>
                </a:solidFill>
                <a:latin typeface="Segoe UI" panose="02020603050405020304" pitchFamily="2"/>
              </a:rPr>
              <a:t>Providing brief interventions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9497695" y="2094230"/>
            <a:ext cx="2005330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99492 and 99493 can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be billed once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month, but not in the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same month. 99494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can be billed twice per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30">
                <a:solidFill>
                  <a:srgbClr val="000000"/>
                </a:solidFill>
                <a:latin typeface="Segoe UI" panose="02020603050405020304" pitchFamily="2"/>
              </a:rPr>
              <a:t>month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9516110" y="3679190"/>
            <a:ext cx="1978025" cy="17799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ctr">
              <a:lnSpc>
                <a:spcPts val="1900"/>
              </a:lnSpc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For additional </a:t>
            </a:r>
          </a:p>
          <a:p>
            <a:pPr marL="0" marR="0" indent="0" algn="ctr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information, see the </a:t>
            </a:r>
          </a:p>
          <a:p>
            <a:pPr marL="0" marR="0" indent="0" algn="ctr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Evaluation &amp;</a:t>
            </a:r>
            <a:r>
              <a:rPr lang="en-US" sz="1600" u="sng" spc="-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40">
                <a:solidFill>
                  <a:srgbClr val="0000FF"/>
                </a:solidFill>
                <a:latin typeface="Segoe UI" panose="02020603050405020304" pitchFamily="2"/>
              </a:rPr>
              <a:t>Management Provider</a:t>
            </a:r>
            <a:r>
              <a:rPr lang="en-US" sz="100" u="sng" spc="-4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15">
                <a:solidFill>
                  <a:srgbClr val="0000FF"/>
                </a:solidFill>
                <a:latin typeface="Segoe UI" panose="02020603050405020304" pitchFamily="2"/>
              </a:rPr>
              <a:t>Manual re: Psychiatric</a:t>
            </a:r>
            <a:r>
              <a:rPr lang="en-US" sz="1600" u="sng" spc="-1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0">
                <a:solidFill>
                  <a:srgbClr val="0000FF"/>
                </a:solidFill>
                <a:latin typeface="Segoe UI" panose="02020603050405020304" pitchFamily="2"/>
              </a:rPr>
              <a:t>Collaborative Care</a:t>
            </a:r>
            <a:r>
              <a:rPr lang="en-US" sz="1600" u="sng" spc="0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ctr">
              <a:lnSpc>
                <a:spcPts val="1900"/>
              </a:lnSpc>
              <a:spcBef>
                <a:spcPts val="0"/>
              </a:spcBef>
              <a:spcAft>
                <a:spcPts val="380"/>
              </a:spcAft>
            </a:pPr>
            <a:r>
              <a:rPr lang="en-US" sz="1600" u="sng" spc="-30">
                <a:solidFill>
                  <a:srgbClr val="0000FF"/>
                </a:solidFill>
                <a:latin typeface="Segoe UI" panose="02020603050405020304" pitchFamily="2"/>
              </a:rPr>
              <a:t>Management Services</a:t>
            </a:r>
            <a:r>
              <a:rPr lang="en-US" sz="1600" u="sng" spc="-30">
                <a:solidFill>
                  <a:srgbClr val="000000"/>
                </a:solidFill>
                <a:latin typeface="Segoe UI" panose="02020603050405020304" pitchFamily="2"/>
              </a:rPr>
              <a:t> 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9455150" y="5556885"/>
            <a:ext cx="2103120" cy="1067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600" spc="-35">
                <a:solidFill>
                  <a:srgbClr val="000000"/>
                </a:solidFill>
                <a:latin typeface="Segoe UI" panose="02020603050405020304" pitchFamily="2"/>
              </a:rPr>
              <a:t>For information on how </a:t>
            </a:r>
          </a:p>
          <a:p>
            <a:pPr marL="4572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FQHCs can bill for this </a:t>
            </a:r>
          </a:p>
          <a:p>
            <a:pPr marL="45720" marR="0" indent="0" algn="l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be</a:t>
            </a: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nefit, see the FQHC</a:t>
            </a:r>
            <a:r>
              <a:rPr lang="en-US" sz="100" spc="-5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  <a:p>
            <a:pPr marL="0" marR="0"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u="sng" spc="-5">
                <a:solidFill>
                  <a:srgbClr val="0000FF"/>
                </a:solidFill>
                <a:latin typeface="Segoe UI" panose="02020603050405020304" pitchFamily="2"/>
              </a:rPr>
              <a:t>Provider Manual</a:t>
            </a:r>
            <a:r>
              <a:rPr lang="en-US" sz="1600" u="sng" spc="-5">
                <a:solidFill>
                  <a:srgbClr val="0562C1"/>
                </a:solidFill>
                <a:latin typeface="Segoe UI" panose="02020603050405020304" pitchFamily="2"/>
              </a:rPr>
              <a:t>  </a:t>
            </a:r>
          </a:p>
          <a:p>
            <a:pPr marL="1645920" marR="0" indent="0" algn="l">
              <a:lnSpc>
                <a:spcPts val="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u="sng" spc="0">
                <a:solidFill>
                  <a:srgbClr val="0000FF"/>
                </a:solidFill>
                <a:latin typeface="Segoe UI" panose="02020603050405020304" pitchFamily="2"/>
              </a:rPr>
              <a:t>52</a:t>
            </a:r>
            <a:r>
              <a:rPr lang="en-US" sz="100" spc="0">
                <a:solidFill>
                  <a:srgbClr val="0562C1"/>
                </a:solidFill>
                <a:latin typeface="Segoe UI" panose="02020603050405020304" pitchFamily="2"/>
              </a:rPr>
              <a:t>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200"/>
              </a:lnSpc>
              <a:spcAft>
                <a:spcPts val="345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79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County SMHS: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425"/>
              </a:spcAft>
            </a:pPr>
            <a:r>
              <a:rPr lang="en-US" sz="3950" b="1" spc="15">
                <a:solidFill>
                  <a:srgbClr val="13305A"/>
                </a:solidFill>
                <a:latin typeface="Segoe UI" panose="02020603050405020304" pitchFamily="2"/>
              </a:rPr>
              <a:t>Intensive Home-Based Services (IHBS)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" y="1545590"/>
          <a:ext cx="11978640" cy="506857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4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69720">
                <a:tc rowSpan="2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38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138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1380"/>
                        </a:spcBef>
                        <a:spcAft>
                          <a:spcPts val="585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ten-year-old child enrolled in Medi-Cal managed care has been experiencing issues with self-</a:t>
                      </a: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regulation and behavioral outbursts in school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child’s pediatrician screens the child using the standardized screening tool and determines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child would benefit from SMHS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5"/>
                        </a:spcBef>
                        <a:spcAft>
                          <a:spcPts val="7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child’s pediatrician refers the child to the county mental health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B380B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9225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pediatric psychologist paneled at the county mental health plan conducts an additional assessment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and determines that IHBS supports (e.g., interventions designed to correct or ameliorate conditions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that interfere with functioning, and improve the family’s ability to help the child successfully function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at home/school/community) would be appropriate to effectively serve the child’s intensive behavioral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2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needs and engage the child’s caregivers to support building functional skills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14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noFill/>
                      <a:prstDash val="solid"/>
                    </a:lnT>
                    <a:lnB w="3175" cmpd="dbl">
                      <a:solidFill>
                        <a:srgbClr val="000000"/>
                      </a:solidFill>
                      <a:prstDash val="solid"/>
                    </a:lnB>
                    <a:solidFill>
                      <a:srgbClr val="C7A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35">
                <a:tc rowSpan="4"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3175" cmpd="dbl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380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38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2695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psychologist submits the IHBS mental health documentation requirements prescribed by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7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county mental health plan, consistent with the mental health plan’s process for authorizing IHBS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8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38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2745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-5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county mental health plan agrees with the psychologist in determining that the IHBS services are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1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medically necessary based on the child’s strengths and needs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B380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61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18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county mental health plan delivers IHBS to the child in their home and community setting </a:t>
                      </a:r>
                    </a:p>
                    <a:p>
                      <a:pPr marL="9418320" marR="0" indent="0"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5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0015855" y="3291840"/>
            <a:ext cx="813435" cy="64008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8915400" y="5803265"/>
            <a:ext cx="3032760" cy="825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400"/>
                        </a:spcBef>
                        <a:spcAft>
                          <a:spcPts val="320"/>
                        </a:spcAft>
                      </a:pPr>
                      <a:r>
                        <a:rPr lang="en-US" sz="180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4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91795"/>
            <a:ext cx="12192000" cy="12693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37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for Primary Care Providers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661160"/>
            <a:ext cx="12192000" cy="847090"/>
          </a:xfrm>
          <a:prstGeom prst="rect">
            <a:avLst/>
          </a:prstGeom>
          <a:solidFill>
            <a:srgbClr val="782B8B"/>
          </a:solidFill>
          <a:ln w="0" cmpd="sng">
            <a:noFill/>
            <a:prstDash val="solid"/>
          </a:ln>
        </p:spPr>
        <p:txBody>
          <a:bodyPr vert="horz" lIns="0" tIns="156210" rIns="0" bIns="0" anchor="t"/>
          <a:lstStyle/>
          <a:p>
            <a:pPr marL="9144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CCS is an important component of the Medi-Cal system of care available to qualifying children and youth under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150"/>
              </a:spcAft>
            </a:pPr>
            <a:r>
              <a:rPr lang="en-US" sz="1750" b="1" spc="20">
                <a:solidFill>
                  <a:srgbClr val="FFFFFF"/>
                </a:solidFill>
                <a:latin typeface="Segoe UI" panose="02020603050405020304" pitchFamily="2"/>
              </a:rPr>
              <a:t>age 21 with certain diseases or health problems.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2880360"/>
          <a:ext cx="12125960" cy="3636645"/>
        </p:xfrm>
        <a:graphic>
          <a:graphicData uri="http://schemas.openxmlformats.org/drawingml/2006/table">
            <a:tbl>
              <a:tblPr/>
              <a:tblGrid>
                <a:gridCol w="8869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1145">
                <a:tc rowSpan="5">
                  <a:txBody>
                    <a:bodyPr/>
                    <a:lstStyle/>
                    <a:p>
                      <a:pPr marL="320040" marR="0" indent="0" algn="l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 dirty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CCS Program, which is administered as a partnership between county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health departments and DHCS, provides diagnostic and treatment services,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medical case management, and physical and occupational therapy services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315"/>
                        </a:spcBef>
                        <a:spcAft>
                          <a:spcPts val="0"/>
                        </a:spcAft>
                      </a:pPr>
                      <a:r>
                        <a:rPr lang="en-US" sz="2250" spc="0" dirty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Care for children enrolled in CCS is provided by CCS-paneled providers, CCS-</a:t>
                      </a:r>
                      <a:r>
                        <a:rPr lang="en-US" sz="10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approved special care centers (SCCs), and approved pediatric acute care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hospitals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315"/>
                        </a:spcBef>
                        <a:spcAft>
                          <a:spcPts val="0"/>
                        </a:spcAft>
                      </a:pPr>
                      <a:r>
                        <a:rPr lang="en-US" sz="2250" spc="0" dirty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The CCS Medical Therapy Program (MTP) provides direct physical and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occupational therapy services for a subset of CCS-eligible children with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physical disabilities </a:t>
                      </a:r>
                    </a:p>
                    <a:p>
                      <a:pPr marL="320040" marR="0" indent="0" algn="l">
                        <a:lnSpc>
                          <a:spcPts val="2000"/>
                        </a:lnSpc>
                        <a:spcBef>
                          <a:spcPts val="1315"/>
                        </a:spcBef>
                        <a:spcAft>
                          <a:spcPts val="0"/>
                        </a:spcAft>
                      </a:pPr>
                      <a:r>
                        <a:rPr lang="en-US" sz="2250" spc="0" dirty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Note: A child can be eligible for CCS services regardless of whether they are </a:t>
                      </a:r>
                    </a:p>
                    <a:p>
                      <a:pPr marL="5486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eligible for Medi-Cal or enrolled in a Medi-Cal managed care plan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34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Examples of CCS-eligible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conditions include, but are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limited to, cystic fibrosis,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hemophilia, cerebral palsy,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heart disease, cancer, lead </a:t>
                      </a:r>
                    </a:p>
                    <a:p>
                      <a:pPr marL="0" marR="0" indent="0" algn="ctr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poisoning, and traumatic </a:t>
                      </a:r>
                    </a:p>
                    <a:p>
                      <a:pPr marL="0" marR="1156970" indent="0"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injuries.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8890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8890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889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8890" cmpd="sng">
                      <a:solidFill>
                        <a:srgbClr val="000000"/>
                      </a:solidFill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54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91440" y="1679575"/>
            <a:ext cx="247015" cy="35623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" y="4553585"/>
            <a:ext cx="247015" cy="24701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6990" rIns="0" bIns="0" anchor="t"/>
          <a:lstStyle/>
          <a:p>
            <a:pPr marL="0" marR="0" indent="0" algn="ctr">
              <a:lnSpc>
                <a:spcPts val="2200"/>
              </a:lnSpc>
              <a:spcAft>
                <a:spcPts val="35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2414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925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10">
                <a:solidFill>
                  <a:srgbClr val="13305A"/>
                </a:solidFill>
                <a:latin typeface="Segoe UI" panose="02020603050405020304" pitchFamily="2"/>
              </a:rPr>
              <a:t>California Children’s Services (CCS) Requirements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for Primary Care Providers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536575" y="1607185"/>
            <a:ext cx="11655425" cy="4824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57480" rIns="0" bIns="0" anchor="t">
            <a:normAutofit fontScale="95000"/>
          </a:bodyPr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Anyone can make a referral to the CCS Program, if they suspect that a child is eligible for CCS. Primary care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providers or specialists must provide a baseline health assessment and diagnostic evaluation with sufficient clinical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to establish – or raise a reasonable suspicion – that a child has a CCS-eligible medical condition. </a:t>
            </a:r>
          </a:p>
          <a:p>
            <a:pPr marL="457200" marR="0" indent="0" algn="l">
              <a:lnSpc>
                <a:spcPts val="2000"/>
              </a:lnSpc>
              <a:spcBef>
                <a:spcPts val="640"/>
              </a:spcBef>
              <a:spcAft>
                <a:spcPts val="0"/>
              </a:spcAft>
            </a:pPr>
            <a:r>
              <a:rPr lang="en-US" sz="2250" spc="-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 Children with CCS-eligible conditions must be referred to the local CCS Program on the same day after the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condition is identified </a:t>
            </a:r>
          </a:p>
          <a:p>
            <a:pPr marL="457200" marR="0" indent="0" algn="l">
              <a:lnSpc>
                <a:spcPts val="2000"/>
              </a:lnSpc>
              <a:spcBef>
                <a:spcPts val="645"/>
              </a:spcBef>
              <a:spcAft>
                <a:spcPts val="0"/>
              </a:spcAft>
            </a:pPr>
            <a:r>
              <a:rPr lang="en-US" sz="2250" spc="-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 Referrals can be made via phone, secure email, mail, or fax, and include supporting medical documentation </a:t>
            </a:r>
          </a:p>
          <a:p>
            <a:pPr marL="68580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sufficient to allow for a medical eligibility determination </a:t>
            </a:r>
          </a:p>
          <a:p>
            <a:pPr marL="457200" marR="0" indent="0" algn="l">
              <a:lnSpc>
                <a:spcPts val="2200"/>
              </a:lnSpc>
              <a:spcBef>
                <a:spcPts val="635"/>
              </a:spcBef>
              <a:spcAft>
                <a:spcPts val="0"/>
              </a:spcAft>
            </a:pPr>
            <a:r>
              <a:rPr lang="en-US" sz="2250" spc="-15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10" dirty="0" smtClean="0">
                <a:solidFill>
                  <a:srgbClr val="000000"/>
                </a:solidFill>
                <a:latin typeface="Segoe UI" panose="02020603050405020304" pitchFamily="2"/>
              </a:rPr>
              <a:t>Access </a:t>
            </a:r>
            <a:r>
              <a:rPr lang="en-US" sz="1750" u="sng" spc="-15" dirty="0" smtClean="0">
                <a:solidFill>
                  <a:srgbClr val="0000FF"/>
                </a:solidFill>
                <a:latin typeface="Segoe UI" panose="02020603050405020304" pitchFamily="2"/>
              </a:rPr>
              <a:t>here</a:t>
            </a:r>
            <a:r>
              <a:rPr lang="en-US" sz="1750" spc="-10" dirty="0" smtClean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for the list of phone and fax numbers for each local CCS Program </a:t>
            </a:r>
          </a:p>
          <a:p>
            <a:pPr marL="0" marR="0" indent="0" algn="l">
              <a:lnSpc>
                <a:spcPts val="2200"/>
              </a:lnSpc>
              <a:spcBef>
                <a:spcPts val="3010"/>
              </a:spcBef>
              <a:spcAft>
                <a:spcPts val="0"/>
              </a:spcAft>
            </a:pPr>
            <a:r>
              <a:rPr lang="en-US" sz="1750" spc="-10" dirty="0">
                <a:solidFill>
                  <a:srgbClr val="000000"/>
                </a:solidFill>
                <a:latin typeface="Segoe UI" panose="02020603050405020304" pitchFamily="2"/>
              </a:rPr>
              <a:t>Providers must continue to provide all covered services until the CCS Program eligibility is determined, and the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 dirty="0">
                <a:solidFill>
                  <a:srgbClr val="000000"/>
                </a:solidFill>
                <a:latin typeface="Segoe UI" panose="02020603050405020304" pitchFamily="2"/>
              </a:rPr>
              <a:t>managed care plan must reimburse the provider for those services.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546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55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2035810"/>
            <a:ext cx="0" cy="2518410"/>
          </a:xfrm>
          <a:prstGeom prst="line">
            <a:avLst/>
          </a:prstGeom>
          <a:ln w="27305" cmpd="sng">
            <a:solidFill>
              <a:srgbClr val="782B8A"/>
            </a:solidFill>
          </a:ln>
        </p:spPr>
      </p:cxnSp>
      <p:cxnSp>
        <p:nvCxnSpPr>
          <p:cNvPr id="12" name="Straight Connector 11"/>
          <p:cNvCxnSpPr/>
          <p:nvPr/>
        </p:nvCxnSpPr>
        <p:spPr>
          <a:xfrm>
            <a:off x="228600" y="4800600"/>
            <a:ext cx="0" cy="744220"/>
          </a:xfrm>
          <a:prstGeom prst="line">
            <a:avLst/>
          </a:prstGeom>
          <a:ln w="27305" cmpd="sng">
            <a:solidFill>
              <a:srgbClr val="782B8A"/>
            </a:solidFill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790" y="1258570"/>
            <a:ext cx="3749040" cy="53035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8928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500"/>
              </a:lnSpc>
              <a:spcAft>
                <a:spcPts val="2510"/>
              </a:spcAft>
            </a:pPr>
            <a:r>
              <a:rPr lang="en-US" sz="3950" b="1" spc="15">
                <a:solidFill>
                  <a:srgbClr val="13305A"/>
                </a:solidFill>
                <a:latin typeface="Segoe UI" panose="02020603050405020304" pitchFamily="2"/>
              </a:rPr>
              <a:t>Classic CCS Counties &amp; CCS WCM Counties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130425" y="1434465"/>
            <a:ext cx="1301750" cy="1726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7145" rIns="0" bIns="0" anchor="t"/>
          <a:lstStyle/>
          <a:p>
            <a:pPr marL="0" marR="0" indent="0" algn="ctr">
              <a:lnSpc>
                <a:spcPts val="1700"/>
              </a:lnSpc>
              <a:spcAft>
                <a:spcPts val="0"/>
              </a:spcAft>
            </a:pP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782B8A"/>
                </a:solidFill>
                <a:latin typeface="Segoe UI" panose="02020603050405020304" pitchFamily="2"/>
              </a:rPr>
              <a:t> pink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  <a:r>
              <a:t/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and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counties in</a:t>
            </a:r>
            <a:r>
              <a:rPr lang="en-US" sz="1350" b="1" spc="0">
                <a:solidFill>
                  <a:srgbClr val="13305A"/>
                </a:solidFill>
                <a:latin typeface="Segoe UI" panose="02020603050405020304" pitchFamily="2"/>
              </a:rPr>
              <a:t> blue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are </a:t>
            </a:r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CCS </a:t>
            </a:r>
            <a:r>
              <a:t/>
            </a:r>
            <a:br/>
            <a:r>
              <a:rPr lang="en-US" sz="135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(see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Appendix 2 for a </a:t>
            </a:r>
            <a:r>
              <a:t/>
            </a:r>
            <a:br/>
            <a:r>
              <a:rPr lang="en-US" sz="1350" spc="0">
                <a:solidFill>
                  <a:srgbClr val="000000"/>
                </a:solidFill>
                <a:latin typeface="Segoe UI" panose="02020603050405020304" pitchFamily="2"/>
              </a:rPr>
              <a:t>full county list)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907790" y="1268095"/>
            <a:ext cx="8214360" cy="528193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71120" rIns="0" bIns="0" anchor="t"/>
          <a:lstStyle/>
          <a:p>
            <a:pPr marL="45720" marR="0" indent="0" algn="l">
              <a:lnSpc>
                <a:spcPts val="1900"/>
              </a:lnSpc>
              <a:spcAft>
                <a:spcPts val="0"/>
              </a:spcAft>
            </a:pPr>
            <a:r>
              <a:rPr lang="en-US" sz="1950" spc="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10">
                <a:solidFill>
                  <a:srgbClr val="000000"/>
                </a:solidFill>
                <a:latin typeface="Segoe UI" panose="02020603050405020304" pitchFamily="2"/>
              </a:rPr>
              <a:t> California’s 58 counties provide CCS through two different models: </a:t>
            </a:r>
          </a:p>
          <a:p>
            <a:pPr marL="548640" marR="0" indent="320040" algn="l">
              <a:lnSpc>
                <a:spcPts val="1900"/>
              </a:lnSpc>
              <a:spcBef>
                <a:spcPts val="68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In Classic CSS counties, the treatment for the CCS qualifying condition, including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medical case management, is provided directly through the CCS county office </a:t>
            </a:r>
          </a:p>
          <a:p>
            <a:pPr marL="548640" marR="0" indent="320040" algn="l">
              <a:lnSpc>
                <a:spcPts val="1900"/>
              </a:lnSpc>
              <a:spcBef>
                <a:spcPts val="79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In CCS Whole Child Model (WCM) counties, the treatment for the CCS qualifying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condition, including medical case management, is “carved in” to the managed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15">
                <a:solidFill>
                  <a:srgbClr val="000000"/>
                </a:solidFill>
                <a:latin typeface="Segoe UI" panose="02020603050405020304" pitchFamily="2"/>
              </a:rPr>
              <a:t>care plan’s responsibility </a:t>
            </a:r>
          </a:p>
          <a:p>
            <a:pPr marL="45720" marR="0" indent="0" algn="l">
              <a:lnSpc>
                <a:spcPts val="1900"/>
              </a:lnSpc>
              <a:spcBef>
                <a:spcPts val="920"/>
              </a:spcBef>
              <a:spcAft>
                <a:spcPts val="0"/>
              </a:spcAft>
            </a:pPr>
            <a:r>
              <a:rPr lang="en-US" sz="1950" spc="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The eligibility criteria for CCS are the same in both Classic CCS and CCS WCM counties </a:t>
            </a:r>
          </a:p>
          <a:p>
            <a:pPr marL="45720" marR="0" indent="0" algn="l">
              <a:lnSpc>
                <a:spcPts val="1800"/>
              </a:lnSpc>
              <a:spcBef>
                <a:spcPts val="795"/>
              </a:spcBef>
              <a:spcAft>
                <a:spcPts val="0"/>
              </a:spcAft>
            </a:pPr>
            <a:r>
              <a:rPr lang="en-US" sz="1950" spc="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If the local CCS Program or DHCS finds that the child’s condition is not medically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eligible, then the managed care plan in both Classic CCS and CCS WCM counties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remains responsible for providing and reimbursing for the cost of services if </a:t>
            </a:r>
          </a:p>
          <a:p>
            <a:pPr marL="45720" marR="0" indent="0" algn="ctr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determined to be medically necessary </a:t>
            </a:r>
          </a:p>
          <a:p>
            <a:pPr marL="45720" marR="0" indent="0" algn="l">
              <a:lnSpc>
                <a:spcPts val="1800"/>
              </a:lnSpc>
              <a:spcBef>
                <a:spcPts val="900"/>
              </a:spcBef>
              <a:spcAft>
                <a:spcPts val="0"/>
              </a:spcAft>
            </a:pPr>
            <a:r>
              <a:rPr lang="en-US" sz="1950" spc="5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600" spc="5">
                <a:solidFill>
                  <a:srgbClr val="000000"/>
                </a:solidFill>
                <a:latin typeface="Segoe UI" panose="02020603050405020304" pitchFamily="2"/>
              </a:rPr>
              <a:t> Local CCS county offices or DHCS determine if a child is eligible for CCS in both Classic </a:t>
            </a:r>
          </a:p>
          <a:p>
            <a:pPr marL="36576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CCS and CCS WCM counties </a:t>
            </a:r>
          </a:p>
          <a:p>
            <a:pPr marL="548640" marR="0" indent="320040" algn="l">
              <a:lnSpc>
                <a:spcPts val="1900"/>
              </a:lnSpc>
              <a:spcBef>
                <a:spcPts val="85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Counties with populations greater than 200,000 – known as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independent </a:t>
            </a:r>
          </a:p>
          <a:p>
            <a:pPr marL="868680" marR="0" indent="0" algn="l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spc="0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– have county staff perform medical eligibility determinations </a:t>
            </a:r>
          </a:p>
          <a:p>
            <a:pPr marL="548640" marR="0" indent="320040" algn="l">
              <a:lnSpc>
                <a:spcPts val="1900"/>
              </a:lnSpc>
              <a:spcBef>
                <a:spcPts val="775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spc="0">
                <a:solidFill>
                  <a:srgbClr val="000000"/>
                </a:solidFill>
                <a:latin typeface="Segoe UI" panose="02020603050405020304" pitchFamily="2"/>
              </a:rPr>
              <a:t>Counties with populations less than 200,00 may choose to be independent </a:t>
            </a:r>
          </a:p>
          <a:p>
            <a:pPr marL="868680" marR="0" indent="0" algn="l">
              <a:lnSpc>
                <a:spcPts val="1800"/>
              </a:lnSpc>
              <a:spcBef>
                <a:spcPts val="20"/>
              </a:spcBef>
              <a:spcAft>
                <a:spcPts val="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counties or </a:t>
            </a:r>
            <a:r>
              <a:rPr lang="en-US" sz="1600" b="1" spc="-5">
                <a:solidFill>
                  <a:srgbClr val="000000"/>
                </a:solidFill>
                <a:latin typeface="Segoe UI" panose="02020603050405020304" pitchFamily="2"/>
              </a:rPr>
              <a:t>dependent counties; </a:t>
            </a: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DHCS is responsible for determining medical </a:t>
            </a:r>
          </a:p>
          <a:p>
            <a:pPr marL="868680" marR="0" indent="0" algn="l">
              <a:lnSpc>
                <a:spcPts val="2000"/>
              </a:lnSpc>
              <a:spcBef>
                <a:spcPts val="0"/>
              </a:spcBef>
              <a:spcAft>
                <a:spcPts val="960"/>
              </a:spcAft>
            </a:pPr>
            <a:r>
              <a:rPr lang="en-US" sz="1600" spc="-5">
                <a:solidFill>
                  <a:srgbClr val="000000"/>
                </a:solidFill>
                <a:latin typeface="Segoe UI" panose="02020603050405020304" pitchFamily="2"/>
              </a:rPr>
              <a:t>eligibility for dependent counties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3907790" y="6550025"/>
            <a:ext cx="8214360" cy="730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713232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850" spc="295">
                <a:solidFill>
                  <a:srgbClr val="888888"/>
                </a:solidFill>
                <a:latin typeface="Segoe UI" panose="02020603050405020304" pitchFamily="2"/>
              </a:rPr>
              <a:t>56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" y="5312410"/>
            <a:ext cx="606425" cy="71374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21920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39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4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Skilled Nursing Services (1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95985"/>
          </a:xfrm>
          <a:prstGeom prst="rect">
            <a:avLst/>
          </a:prstGeom>
          <a:solidFill>
            <a:srgbClr val="782B8B"/>
          </a:solidFill>
          <a:ln w="0" cmpd="sng">
            <a:noFill/>
            <a:prstDash val="solid"/>
          </a:ln>
        </p:spPr>
        <p:txBody>
          <a:bodyPr vert="horz" lIns="0" tIns="177165" rIns="0" bIns="0" anchor="t"/>
          <a:lstStyle/>
          <a:p>
            <a:pPr marL="0" marR="0" indent="0" algn="ctr">
              <a:lnSpc>
                <a:spcPts val="2100"/>
              </a:lnSpc>
              <a:spcAft>
                <a:spcPts val="0"/>
              </a:spcAft>
            </a:pPr>
            <a:r>
              <a:rPr lang="en-US" sz="1750" b="1" spc="-10">
                <a:solidFill>
                  <a:srgbClr val="FFFFFF"/>
                </a:solidFill>
                <a:latin typeface="Segoe UI" panose="02020603050405020304" pitchFamily="2"/>
              </a:rPr>
              <a:t>Skilled nursing services are critical for children and youth with serious physical health conditions, many of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360"/>
              </a:spcAft>
            </a:pPr>
            <a:r>
              <a:rPr lang="en-US" sz="1750" b="1" spc="-15">
                <a:solidFill>
                  <a:srgbClr val="FFFFFF"/>
                </a:solidFill>
                <a:latin typeface="Segoe UI" panose="02020603050405020304" pitchFamily="2"/>
              </a:rPr>
              <a:t>whom often qualify for CCS.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21920" y="2541905"/>
            <a:ext cx="11948160" cy="243840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66040" rIns="0" bIns="0" anchor="t">
            <a:normAutofit fontScale="95000"/>
          </a:bodyPr>
          <a:lstStyle/>
          <a:p>
            <a:pPr marL="91440" marR="0" indent="0" algn="l">
              <a:lnSpc>
                <a:spcPts val="2000"/>
              </a:lnSpc>
              <a:spcAft>
                <a:spcPts val="0"/>
              </a:spcAft>
            </a:pPr>
            <a:r>
              <a:rPr lang="en-US" sz="22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750" spc="-5">
                <a:solidFill>
                  <a:srgbClr val="000000"/>
                </a:solidFill>
                <a:latin typeface="Segoe UI" panose="02020603050405020304" pitchFamily="2"/>
              </a:rPr>
              <a:t> Children and youth under age 21 may be eligible for Medi-Cal for Kids &amp; Teens Skilled Nursing Services, </a:t>
            </a:r>
          </a:p>
          <a:p>
            <a:pPr marL="4114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0">
                <a:solidFill>
                  <a:srgbClr val="000000"/>
                </a:solidFill>
                <a:latin typeface="Segoe UI" panose="02020603050405020304" pitchFamily="2"/>
              </a:rPr>
              <a:t>including: </a:t>
            </a:r>
          </a:p>
          <a:p>
            <a:pPr marL="548640" marR="0" indent="320040" algn="l">
              <a:lnSpc>
                <a:spcPts val="2200"/>
              </a:lnSpc>
              <a:spcBef>
                <a:spcPts val="500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Private Duty Nursing (PDN)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by a licensed nurse (RN or LVN) on a shift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basis at a child’s home for children who require more individualized and continuous care than what would be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provided by a visiting nurse; otherwise known as ‘shift’ nursing </a:t>
            </a:r>
          </a:p>
          <a:p>
            <a:pPr marL="548640" marR="0" indent="320040" algn="l">
              <a:lnSpc>
                <a:spcPts val="2200"/>
              </a:lnSpc>
              <a:spcBef>
                <a:spcPts val="505"/>
              </a:spcBef>
              <a:spcAft>
                <a:spcPts val="0"/>
              </a:spcAft>
              <a:buFont typeface="Symbol"/>
              <a:buChar char="·"/>
            </a:pPr>
            <a:r>
              <a:rPr lang="en-US" sz="1750" b="1" spc="-10">
                <a:solidFill>
                  <a:srgbClr val="000000"/>
                </a:solidFill>
                <a:latin typeface="Segoe UI" panose="02020603050405020304" pitchFamily="2"/>
              </a:rPr>
              <a:t>Pediatric Day Health Care (PDHC) </a:t>
            </a: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is skilled nursing services provided as day programs at PDHC facilities of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15">
                <a:solidFill>
                  <a:srgbClr val="000000"/>
                </a:solidFill>
                <a:latin typeface="Segoe UI" panose="02020603050405020304" pitchFamily="2"/>
              </a:rPr>
              <a:t>less than 24 hours, including (but not limited to) comprehensive case management; nutrition and nursing </a:t>
            </a:r>
          </a:p>
          <a:p>
            <a:pPr marL="868680" marR="0" indent="0" algn="l">
              <a:lnSpc>
                <a:spcPts val="2200"/>
              </a:lnSpc>
              <a:spcBef>
                <a:spcPts val="0"/>
              </a:spcBef>
              <a:spcAft>
                <a:spcPts val="470"/>
              </a:spcAft>
            </a:pPr>
            <a:r>
              <a:rPr lang="en-US" sz="1750" spc="-10">
                <a:solidFill>
                  <a:srgbClr val="000000"/>
                </a:solidFill>
                <a:latin typeface="Segoe UI" panose="02020603050405020304" pitchFamily="2"/>
              </a:rPr>
              <a:t>services; developmental and educational services; and physical, occupational, speech therapy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5299710"/>
          <a:ext cx="12192000" cy="788670"/>
        </p:xfrm>
        <a:graphic>
          <a:graphicData uri="http://schemas.openxmlformats.org/drawingml/2006/table">
            <a:tbl>
              <a:tblPr/>
              <a:tblGrid>
                <a:gridCol w="850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67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Limits based on a monetary cap or budgetary constraint may </a:t>
                      </a:r>
                      <a:r>
                        <a:rPr lang="en-US" sz="1750" b="1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not </a:t>
                      </a: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be imposed; for example, if a provider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determines it is medically necessary for a child to have 20 hours per week of private duty nursing, then the </a:t>
                      </a:r>
                    </a:p>
                    <a:p>
                      <a:pPr marL="0" marR="0" indent="0" algn="ct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</a:pPr>
                      <a:r>
                        <a:rPr lang="en-US" sz="175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cannot limit the service to 10 hours per week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21920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57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47625" rIns="0" bIns="0" anchor="t"/>
          <a:lstStyle/>
          <a:p>
            <a:pPr marL="0" marR="0" indent="0" algn="ctr">
              <a:lnSpc>
                <a:spcPts val="2200"/>
              </a:lnSpc>
              <a:spcAft>
                <a:spcPts val="345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4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1146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38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ctr">
              <a:lnSpc>
                <a:spcPts val="4800"/>
              </a:lnSpc>
              <a:spcBef>
                <a:spcPts val="0"/>
              </a:spcBef>
              <a:spcAft>
                <a:spcPts val="41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Skilled Nursing Services (2 of 2)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1511935"/>
            <a:ext cx="12192000" cy="810895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134620" rIns="0" bIns="0" anchor="t"/>
          <a:lstStyle/>
          <a:p>
            <a:pPr marL="960120" marR="0" indent="0" algn="l">
              <a:lnSpc>
                <a:spcPts val="2100"/>
              </a:lnSpc>
              <a:spcAft>
                <a:spcPts val="0"/>
              </a:spcAft>
            </a:pPr>
            <a:r>
              <a:rPr lang="en-US" sz="1750" b="1" spc="-5" dirty="0">
                <a:solidFill>
                  <a:srgbClr val="FFFFFF"/>
                </a:solidFill>
                <a:latin typeface="Segoe UI" panose="02020603050405020304" pitchFamily="2"/>
              </a:rPr>
              <a:t>Providers </a:t>
            </a:r>
            <a:r>
              <a:rPr lang="en-US" sz="1750" b="1" u="sng" spc="-10" dirty="0">
                <a:solidFill>
                  <a:srgbClr val="FFFFFF"/>
                </a:solidFill>
                <a:latin typeface="Segoe UI" panose="02020603050405020304" pitchFamily="2"/>
              </a:rPr>
              <a:t>must</a:t>
            </a:r>
            <a:r>
              <a:rPr lang="en-US" sz="1750" b="1" spc="-5" dirty="0">
                <a:solidFill>
                  <a:srgbClr val="FFFFFF"/>
                </a:solidFill>
                <a:latin typeface="Segoe UI" panose="02020603050405020304" pitchFamily="2"/>
              </a:rPr>
              <a:t> refer a child for skilled nursing services if they determine the services are medically </a:t>
            </a:r>
          </a:p>
          <a:p>
            <a:pPr marL="0" marR="0" indent="0" algn="ctr">
              <a:lnSpc>
                <a:spcPts val="2100"/>
              </a:lnSpc>
              <a:spcBef>
                <a:spcPts val="0"/>
              </a:spcBef>
              <a:spcAft>
                <a:spcPts val="1055"/>
              </a:spcAft>
            </a:pPr>
            <a:r>
              <a:rPr lang="en-US" sz="1750" b="1" spc="-10" dirty="0">
                <a:solidFill>
                  <a:srgbClr val="FFFFFF"/>
                </a:solidFill>
                <a:latin typeface="Segoe UI" panose="02020603050405020304" pitchFamily="2"/>
              </a:rPr>
              <a:t>necessary for the child. Service authorization for PDN and PDHC include: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5425" y="2386330"/>
          <a:ext cx="11741150" cy="4398645"/>
        </p:xfrm>
        <a:graphic>
          <a:graphicData uri="http://schemas.openxmlformats.org/drawingml/2006/table">
            <a:tbl>
              <a:tblPr/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5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70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20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35330" indent="0" algn="r">
                        <a:lnSpc>
                          <a:spcPts val="2600"/>
                        </a:lnSpc>
                        <a:spcBef>
                          <a:spcPts val="285"/>
                        </a:spcBef>
                        <a:spcAft>
                          <a:spcPts val="310"/>
                        </a:spcAft>
                      </a:pPr>
                      <a:r>
                        <a:rPr lang="en-US" sz="200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CCS–Eligible Members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9710" indent="0" algn="r">
                        <a:lnSpc>
                          <a:spcPts val="2600"/>
                        </a:lnSpc>
                        <a:spcBef>
                          <a:spcPts val="285"/>
                        </a:spcBef>
                        <a:spcAft>
                          <a:spcPts val="310"/>
                        </a:spcAft>
                      </a:pPr>
                      <a:r>
                        <a:rPr lang="en-US" sz="2000" b="1" spc="-3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CCS WCM–Eligible Members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885" indent="0" algn="r">
                        <a:lnSpc>
                          <a:spcPts val="2600"/>
                        </a:lnSpc>
                        <a:spcBef>
                          <a:spcPts val="285"/>
                        </a:spcBef>
                        <a:spcAft>
                          <a:spcPts val="310"/>
                        </a:spcAft>
                      </a:pPr>
                      <a:r>
                        <a:rPr lang="en-US" sz="2000" b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Non-CCS-Eligible Members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0340"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14845"/>
                        </a:spcBef>
                        <a:spcAft>
                          <a:spcPts val="1100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fax or secure email a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authorization request (SAR)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to the child’s local CCS County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 or upload the SAR into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 Electronic Data Interchange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(PEDI) for the local CCS county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office or DHCS to adjudicate the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PDN or PDHC service request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with the SAR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Plan of Treatment (POT) signed by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 CCS paneled physician and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supporting clinical documentation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such as medical records and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discharge summary notes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8365"/>
                        </a:spcBef>
                        <a:spcAft>
                          <a:spcPts val="1748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a prior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authorization request to the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to approve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 deny the PDN or PDHC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request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with the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prior authorization request a </a:t>
                      </a:r>
                    </a:p>
                    <a:p>
                      <a:pPr marL="18288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POT, supporting clinical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documentation, and other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information, as specified by the </a:t>
                      </a:r>
                    </a:p>
                    <a:p>
                      <a:pPr marL="18288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for review </a:t>
                      </a:r>
                    </a:p>
                    <a:p>
                      <a:pPr marL="18288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66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and authorization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900"/>
                        </a:lnSpc>
                        <a:spcBef>
                          <a:spcPts val="8365"/>
                        </a:spcBef>
                        <a:spcAft>
                          <a:spcPts val="1748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prior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authorization requests to the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to approve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 deny the PDN or PDHC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service request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Providers must submit with the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prior authorization request a </a:t>
                      </a:r>
                    </a:p>
                    <a:p>
                      <a:pPr marL="1371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POT, supporting clinical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documentation, and other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information, as specified by the </a:t>
                      </a:r>
                    </a:p>
                    <a:p>
                      <a:pPr marL="13716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managed care plan for review </a:t>
                      </a:r>
                    </a:p>
                    <a:p>
                      <a:pPr marL="13716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4660"/>
                        </a:spcAft>
                      </a:pPr>
                      <a:r>
                        <a:rPr lang="en-US" sz="1750" spc="0" dirty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and authorization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" y="1706880"/>
            <a:ext cx="1121410" cy="373062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07645" y="0"/>
          <a:ext cx="11984355" cy="365760"/>
        </p:xfrm>
        <a:graphic>
          <a:graphicData uri="http://schemas.openxmlformats.org/drawingml/2006/table">
            <a:tbl>
              <a:tblPr/>
              <a:tblGrid>
                <a:gridCol w="5888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2609215" indent="0" algn="r">
                        <a:lnSpc>
                          <a:spcPts val="2200"/>
                        </a:lnSpc>
                        <a:spcBef>
                          <a:spcPts val="380"/>
                        </a:spcBef>
                        <a:spcAft>
                          <a:spcPts val="34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207645" y="365760"/>
            <a:ext cx="11984355" cy="11798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1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Medical Necessity Review Criteria: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45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Private Duty Nursing Example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9710" y="1545590"/>
          <a:ext cx="11737340" cy="3995420"/>
        </p:xfrm>
        <a:graphic>
          <a:graphicData uri="http://schemas.openxmlformats.org/drawingml/2006/table">
            <a:tbl>
              <a:tblPr/>
              <a:tblGrid>
                <a:gridCol w="119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2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5690">
                <a:tc rowSpan="4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  <a:p>
                      <a:pPr marL="0" marR="0" indent="0" algn="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9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An infant with chronic lung disease has a tracheostomy and ventilator and requires PDN services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50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infant is enrolled in the CCS Program and enrolled in a managed care plan in a Classic CCS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645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County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72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CCS-paneled provider submits a SAR requesting RN-level PDN services to be performed in the </a:t>
                      </a:r>
                    </a:p>
                    <a:p>
                      <a:pPr marL="91440" marR="0" indent="0" algn="l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child's home; attachments include the POT signed by the CCS paneled physician and supporting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173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clinical documentation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8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 Program adjudicator determines that the services requested relate to the CCS-eligible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condition and they conduct a medical-necessity review and determine that the services are within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84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scope of an LVN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EB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4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ts val="5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50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»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0" cmpd="sng">
                      <a:noFill/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745"/>
                        </a:spcBef>
                        <a:spcAft>
                          <a:spcPts val="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CCS Program adjudicator modifies the SAR to reflect the appropriate provider type to render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790"/>
                        </a:spcAft>
                      </a:pPr>
                      <a:r>
                        <a:rPr lang="en-US" sz="175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the PDN services and approves the PDN services and units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207645" y="6431280"/>
            <a:ext cx="11984355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083564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59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2130425"/>
            <a:ext cx="12192000" cy="3560445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22120" y="2773680"/>
            <a:ext cx="743585" cy="743585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722120" y="4187825"/>
            <a:ext cx="743585" cy="7435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241300"/>
            <a:ext cx="12192000" cy="18891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8415" rIns="0" bIns="0" anchor="t"/>
          <a:lstStyle/>
          <a:p>
            <a:pPr marL="2971800" marR="0" indent="0" algn="l">
              <a:lnSpc>
                <a:spcPts val="5200"/>
              </a:lnSpc>
              <a:spcAft>
                <a:spcPts val="0"/>
              </a:spcAft>
            </a:pPr>
            <a:r>
              <a:rPr lang="en-US" sz="430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4069080" marR="0" indent="0" algn="l">
              <a:lnSpc>
                <a:spcPts val="5200"/>
              </a:lnSpc>
              <a:spcBef>
                <a:spcPts val="0"/>
              </a:spcBef>
              <a:spcAft>
                <a:spcPts val="4270"/>
              </a:spcAft>
            </a:pPr>
            <a:r>
              <a:rPr lang="en-US" sz="4300" b="1" spc="0">
                <a:solidFill>
                  <a:srgbClr val="13305A"/>
                </a:solidFill>
                <a:latin typeface="Segoe UI" panose="02020603050405020304" pitchFamily="2"/>
              </a:rPr>
              <a:t>Training Modules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69720" y="2764790"/>
          <a:ext cx="9055735" cy="756920"/>
        </p:xfrm>
        <a:graphic>
          <a:graphicData uri="http://schemas.openxmlformats.org/drawingml/2006/table">
            <a:tbl>
              <a:tblPr/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92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3000"/>
                        </a:lnSpc>
                        <a:spcBef>
                          <a:spcPts val="205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Module 1: What is Medi-Cal for Kids &amp; Teens and How </a:t>
                      </a:r>
                    </a:p>
                    <a:p>
                      <a:pPr marL="0" marR="0" indent="0" algn="ctr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782B8A"/>
                          </a:solidFill>
                          <a:latin typeface="Segoe UI" panose="02020603050405020304" pitchFamily="2"/>
                        </a:rPr>
                        <a:t>Does it Work?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69720" y="4072255"/>
          <a:ext cx="9055735" cy="1100455"/>
        </p:xfrm>
        <a:graphic>
          <a:graphicData uri="http://schemas.openxmlformats.org/drawingml/2006/table">
            <a:tbl>
              <a:tblPr/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0045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502920" indent="0" algn="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305A"/>
                          </a:solidFill>
                          <a:latin typeface="Segoe UI" panose="02020603050405020304" pitchFamily="2"/>
                        </a:rPr>
                        <a:t>Module 2: Deep Dive into Behavioral Health Services, </a:t>
                      </a:r>
                    </a:p>
                    <a:p>
                      <a:pPr marL="0" marR="674370" indent="0" algn="r">
                        <a:lnSpc>
                          <a:spcPts val="2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50" b="1" spc="0">
                          <a:solidFill>
                            <a:srgbClr val="13305A"/>
                          </a:solidFill>
                          <a:latin typeface="Segoe UI" panose="02020603050405020304" pitchFamily="2"/>
                        </a:rPr>
                        <a:t>California Children’s Services Program, and Skilled </a:t>
                      </a:r>
                    </a:p>
                    <a:p>
                      <a:pPr marL="0" marR="3074670" indent="0" algn="r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50" b="1" spc="0">
                          <a:solidFill>
                            <a:srgbClr val="13305A"/>
                          </a:solidFill>
                          <a:latin typeface="Segoe UI" panose="02020603050405020304" pitchFamily="2"/>
                        </a:rPr>
                        <a:t>Nursing Services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132820" y="6431280"/>
            <a:ext cx="1778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55">
                <a:solidFill>
                  <a:srgbClr val="7E7E7E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30">
                <a:solidFill>
                  <a:srgbClr val="FFFFFF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49530" y="365760"/>
            <a:ext cx="11984355" cy="1014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2905"/>
              </a:spcAft>
            </a:pPr>
            <a:r>
              <a:rPr lang="en-US" sz="3950" b="1" spc="-25">
                <a:solidFill>
                  <a:srgbClr val="13305A"/>
                </a:solidFill>
                <a:latin typeface="Segoe UI" panose="02020603050405020304" pitchFamily="2"/>
              </a:rPr>
              <a:t>Test Your Learning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9530" y="1379855"/>
            <a:ext cx="11984355" cy="52622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37160" rIns="0" bIns="0" anchor="t"/>
          <a:lstStyle/>
          <a:p>
            <a:pPr marL="0" marR="0" indent="0" algn="ctr">
              <a:lnSpc>
                <a:spcPts val="2600"/>
              </a:lnSpc>
              <a:spcAft>
                <a:spcPts val="0"/>
              </a:spcAft>
            </a:pPr>
            <a:r>
              <a:rPr lang="en-US" sz="24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 Do children without diagnosed mental health conditions qualify for mental health services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provided by managed care plans and/or mental health plans? </a:t>
            </a:r>
          </a:p>
          <a:p>
            <a:pPr marL="0" marR="0" indent="0" algn="ctr">
              <a:lnSpc>
                <a:spcPts val="2600"/>
              </a:lnSpc>
              <a:spcBef>
                <a:spcPts val="4780"/>
              </a:spcBef>
              <a:spcAft>
                <a:spcPts val="0"/>
              </a:spcAft>
            </a:pPr>
            <a:r>
              <a:rPr lang="en-US" sz="24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 Can a child receive services from a managed care plan, county mental health plan, and Drug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Medi-Cal (DMC)/Drug-Medical Organized Delivery System (DMC-ODS) county at the same </a:t>
            </a:r>
          </a:p>
          <a:p>
            <a:pPr marL="960120" marR="0" indent="0" algn="l">
              <a:lnSpc>
                <a:spcPts val="2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 dirty="0">
                <a:solidFill>
                  <a:srgbClr val="000000"/>
                </a:solidFill>
                <a:latin typeface="Segoe UI" panose="02020603050405020304" pitchFamily="2"/>
              </a:rPr>
              <a:t>time? </a:t>
            </a:r>
          </a:p>
          <a:p>
            <a:pPr marL="0" marR="0" indent="0" algn="ctr">
              <a:lnSpc>
                <a:spcPts val="2600"/>
              </a:lnSpc>
              <a:spcBef>
                <a:spcPts val="4755"/>
              </a:spcBef>
              <a:spcAft>
                <a:spcPts val="0"/>
              </a:spcAft>
            </a:pPr>
            <a:r>
              <a:rPr lang="en-US" sz="24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 If you believe a child would benefit from family therapy or other supports, are those services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0" dirty="0">
                <a:solidFill>
                  <a:srgbClr val="000000"/>
                </a:solidFill>
                <a:latin typeface="Segoe UI" panose="02020603050405020304" pitchFamily="2"/>
              </a:rPr>
              <a:t>available under Medi-Cal for Kids &amp; Teens? </a:t>
            </a:r>
          </a:p>
          <a:p>
            <a:pPr marL="0" marR="0" indent="0" algn="ctr">
              <a:lnSpc>
                <a:spcPts val="2600"/>
              </a:lnSpc>
              <a:spcBef>
                <a:spcPts val="4760"/>
              </a:spcBef>
              <a:spcAft>
                <a:spcPts val="0"/>
              </a:spcAft>
            </a:pPr>
            <a:r>
              <a:rPr lang="en-US" sz="2450" spc="-10" dirty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 How does a child enrolled in Medi-Cal managed care and </a:t>
            </a:r>
            <a:r>
              <a:rPr lang="en-US" sz="1950" i="1" spc="-10" dirty="0">
                <a:solidFill>
                  <a:srgbClr val="000000"/>
                </a:solidFill>
                <a:latin typeface="Segoe UI" panose="02020603050405020304" pitchFamily="2"/>
              </a:rPr>
              <a:t>not </a:t>
            </a:r>
            <a:r>
              <a:rPr lang="en-US" sz="1950" spc="-5" dirty="0">
                <a:solidFill>
                  <a:srgbClr val="000000"/>
                </a:solidFill>
                <a:latin typeface="Segoe UI" panose="02020603050405020304" pitchFamily="2"/>
              </a:rPr>
              <a:t>eligible for CCS receive skilled </a:t>
            </a:r>
          </a:p>
          <a:p>
            <a:pPr marL="960120" marR="0" indent="0" algn="l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 dirty="0">
                <a:solidFill>
                  <a:srgbClr val="000000"/>
                </a:solidFill>
                <a:latin typeface="Segoe UI" panose="02020603050405020304" pitchFamily="2"/>
              </a:rPr>
              <a:t>nursing services? </a:t>
            </a:r>
          </a:p>
          <a:p>
            <a:pPr marL="11018520" marR="0" indent="0" algn="l">
              <a:lnSpc>
                <a:spcPts val="1600"/>
              </a:lnSpc>
              <a:spcBef>
                <a:spcPts val="1170"/>
              </a:spcBef>
              <a:spcAft>
                <a:spcPts val="35"/>
              </a:spcAft>
            </a:pPr>
            <a:r>
              <a:rPr lang="en-US" sz="1200" spc="0" dirty="0">
                <a:solidFill>
                  <a:srgbClr val="888888"/>
                </a:solidFill>
                <a:latin typeface="Segoe UI" panose="02020603050405020304" pitchFamily="2"/>
              </a:rPr>
              <a:t>60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41675"/>
            <a:ext cx="12190730" cy="18249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55675" y="1739900"/>
            <a:ext cx="3886200" cy="1501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700"/>
              </a:lnSpc>
              <a:spcAft>
                <a:spcPts val="3880"/>
              </a:spcAft>
            </a:pPr>
            <a:r>
              <a:rPr lang="en-US" sz="5900" b="1" spc="-25">
                <a:solidFill>
                  <a:srgbClr val="13305A"/>
                </a:solidFill>
                <a:latin typeface="Segoe UI" panose="02020603050405020304" pitchFamily="2"/>
              </a:rPr>
              <a:t>Questions?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31915"/>
            <a:ext cx="12192000" cy="2101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54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3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61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41675"/>
            <a:ext cx="12190730" cy="18249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30910" y="1752600"/>
            <a:ext cx="3467100" cy="14890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160" rIns="0" bIns="0" anchor="t"/>
          <a:lstStyle/>
          <a:p>
            <a:pPr marL="0" marR="0" indent="0" algn="l">
              <a:lnSpc>
                <a:spcPts val="7700"/>
              </a:lnSpc>
              <a:spcAft>
                <a:spcPts val="3950"/>
              </a:spcAft>
            </a:pPr>
            <a:r>
              <a:rPr lang="en-US" sz="5850" b="1" spc="15">
                <a:solidFill>
                  <a:srgbClr val="13305A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24930"/>
            <a:ext cx="12192000" cy="21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5"/>
              </a:spcAft>
            </a:pPr>
            <a:r>
              <a:rPr lang="en-US" sz="1250" spc="0">
                <a:solidFill>
                  <a:srgbClr val="888888"/>
                </a:solidFill>
                <a:latin typeface="Segoe UI" panose="02020603050405020304" pitchFamily="2"/>
              </a:rPr>
              <a:t>62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ctr">
              <a:lnSpc>
                <a:spcPts val="2300"/>
              </a:lnSpc>
              <a:spcAft>
                <a:spcPts val="31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574675"/>
            <a:ext cx="12192000" cy="6597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ctr">
              <a:lnSpc>
                <a:spcPts val="5100"/>
              </a:lnSpc>
              <a:spcAft>
                <a:spcPts val="25"/>
              </a:spcAft>
            </a:pPr>
            <a:r>
              <a:rPr lang="en-US" sz="3900" b="1" spc="0">
                <a:solidFill>
                  <a:srgbClr val="13305A"/>
                </a:solidFill>
                <a:latin typeface="Segoe UI" panose="02020603050405020304" pitchFamily="2"/>
              </a:rPr>
              <a:t>Billing Codes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0670" y="1237615"/>
          <a:ext cx="11752580" cy="5273040"/>
        </p:xfrm>
        <a:graphic>
          <a:graphicData uri="http://schemas.openxmlformats.org/drawingml/2006/table">
            <a:tbl>
              <a:tblPr/>
              <a:tblGrid>
                <a:gridCol w="2792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8305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300"/>
                        </a:lnSpc>
                        <a:spcBef>
                          <a:spcPts val="270"/>
                        </a:spcBef>
                        <a:spcAft>
                          <a:spcPts val="625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Service Category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671570" indent="0" algn="r">
                        <a:lnSpc>
                          <a:spcPts val="2600"/>
                        </a:lnSpc>
                        <a:spcBef>
                          <a:spcPts val="245"/>
                        </a:spcBef>
                        <a:spcAft>
                          <a:spcPts val="385"/>
                        </a:spcAft>
                      </a:pPr>
                      <a:r>
                        <a:rPr lang="en-US" sz="19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Billing Codes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16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Blood lead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16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36415, 36416, 83655, 99401, 99402, 99403, 99404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0" cmpd="sng">
                      <a:noFill/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10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Developmental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10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96110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10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ASD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10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96110 and modifier KX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65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Depression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10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G8431 and G8510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Postpartum depression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265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screening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425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G8431 and G8510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425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Vision screening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99173*, 99381-99385 and 99391-99395 </a:t>
                      </a:r>
                    </a:p>
                    <a:p>
                      <a:pPr marL="91440" marR="0" indent="0" algn="l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1800" i="1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*For school-based enrolled Medi-Cal providers only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41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Hearing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41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92551 and 92552; ICD-10-CM diagnosis codes Z00.121, Z00.129, Z01.10, or Z01.11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Oral health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CPT 99188, 99381 – 99383, 99391 – 99393; HCPCS D1206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ACEs/trauma screening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G9919, G9920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Dyadic services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9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HCPCS H1011, H2015, H2027, T1027 </a:t>
                      </a:r>
                    </a:p>
                  </a:txBody>
                  <a:tcPr marL="0" marR="0" marT="0" marB="0" anchor="ctr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8970">
                <a:tc>
                  <a:txBody>
                    <a:bodyPr/>
                    <a:lstStyle/>
                    <a:p>
                      <a:pPr marL="97155" marR="0" indent="0" algn="l">
                        <a:lnSpc>
                          <a:spcPts val="2400"/>
                        </a:lnSpc>
                        <a:spcBef>
                          <a:spcPts val="235"/>
                        </a:spcBef>
                        <a:spcAft>
                          <a:spcPts val="252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 needed screenings </a:t>
                      </a:r>
                    </a:p>
                  </a:txBody>
                  <a:tcPr marL="0" marR="0" marT="0" marB="0">
                    <a:lnL w="0" cmpd="sng">
                      <a:noFill/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As needed screenings should be billed using the appropriate preventive medicine CPT </a:t>
                      </a:r>
                    </a:p>
                    <a:p>
                      <a:pPr marL="91440" marR="0" indent="0"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360"/>
                        </a:spcAft>
                      </a:pPr>
                      <a:r>
                        <a:rPr lang="en-US" sz="1800" spc="0">
                          <a:solidFill>
                            <a:srgbClr val="000000"/>
                          </a:solidFill>
                          <a:latin typeface="Segoe UI" panose="02020603050405020304" pitchFamily="2"/>
                        </a:rPr>
                        <a:t>code and ICD-10 CM diagnosis code Z00.8 (encounter for other general examination) </a:t>
                      </a:r>
                    </a:p>
                  </a:txBody>
                  <a:tcPr marL="0" marR="0" marT="0" marB="0">
                    <a:lnL w="12065" cmpd="sng">
                      <a:solidFill>
                        <a:srgbClr val="000000"/>
                      </a:solidFill>
                      <a:prstDash val="solid"/>
                    </a:lnL>
                    <a:lnR w="12065" cmpd="sng">
                      <a:solidFill>
                        <a:srgbClr val="000000"/>
                      </a:solidFill>
                      <a:prstDash val="solid"/>
                    </a:lnR>
                    <a:lnT w="12065" cmpd="sng">
                      <a:solidFill>
                        <a:srgbClr val="000000"/>
                      </a:solidFill>
                      <a:prstDash val="solid"/>
                    </a:lnT>
                    <a:lnB w="12065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522720"/>
            <a:ext cx="12192000" cy="17018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1064240" marR="0" indent="0" algn="l">
              <a:lnSpc>
                <a:spcPts val="13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63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61870" y="1393825"/>
            <a:ext cx="8997315" cy="53054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5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Appendix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544195"/>
            <a:ext cx="12192000" cy="8496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91440" marR="0" indent="0" algn="l">
              <a:lnSpc>
                <a:spcPts val="4800"/>
              </a:lnSpc>
              <a:spcAft>
                <a:spcPts val="175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Classic CCS Counties &amp; CCS WCM Counties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2247265" y="4472305"/>
            <a:ext cx="51943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b="1" u="sng" spc="0">
                <a:solidFill>
                  <a:srgbClr val="000000"/>
                </a:solidFill>
                <a:latin typeface="Segoe UI" panose="02020603050405020304" pitchFamily="2"/>
              </a:rPr>
              <a:t>KEY</a:t>
            </a:r>
            <a:r>
              <a:rPr lang="en-US" sz="100" b="1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2541905" y="4826000"/>
            <a:ext cx="1292225" cy="887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200"/>
              </a:lnSpc>
              <a:spcAft>
                <a:spcPts val="0"/>
              </a:spcAft>
            </a:pPr>
            <a:r>
              <a:rPr lang="en-US" sz="1750" spc="-45">
                <a:solidFill>
                  <a:srgbClr val="000000"/>
                </a:solidFill>
                <a:latin typeface="Segoe UI" panose="02020603050405020304" pitchFamily="2"/>
              </a:rPr>
              <a:t>CCS WCM </a:t>
            </a:r>
          </a:p>
          <a:p>
            <a:pPr marL="0" marR="0" indent="0" algn="l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50" spc="-25">
                <a:solidFill>
                  <a:srgbClr val="000000"/>
                </a:solidFill>
                <a:latin typeface="Segoe UI" panose="02020603050405020304" pitchFamily="2"/>
              </a:rPr>
              <a:t>counties </a:t>
            </a:r>
          </a:p>
          <a:p>
            <a:pPr marL="0" marR="0" indent="0" algn="l">
              <a:lnSpc>
                <a:spcPts val="2300"/>
              </a:lnSpc>
              <a:spcBef>
                <a:spcPts val="165"/>
              </a:spcBef>
              <a:spcAft>
                <a:spcPts val="0"/>
              </a:spcAft>
            </a:pPr>
            <a:r>
              <a:rPr lang="en-US" sz="1750" spc="-60">
                <a:solidFill>
                  <a:srgbClr val="000000"/>
                </a:solidFill>
                <a:latin typeface="Segoe UI" panose="02020603050405020304" pitchFamily="2"/>
              </a:rPr>
              <a:t>CCS counties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591685" y="3538855"/>
            <a:ext cx="34798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MARIN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5496560" y="3597910"/>
            <a:ext cx="372745" cy="1428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0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500" spc="70">
                <a:solidFill>
                  <a:srgbClr val="000000"/>
                </a:solidFill>
                <a:latin typeface="Segoe UI" panose="02020603050405020304" pitchFamily="2"/>
              </a:rPr>
              <a:t>SAN JOAQUIN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5240655" y="3648710"/>
            <a:ext cx="255905" cy="113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70">
                <a:solidFill>
                  <a:srgbClr val="000000"/>
                </a:solidFill>
                <a:latin typeface="Segoe UI" panose="02020603050405020304" pitchFamily="2"/>
              </a:rPr>
              <a:t>CONTRA COSTA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4643120" y="3731260"/>
            <a:ext cx="50101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FRANCISCO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651625" y="3731260"/>
            <a:ext cx="3486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MONO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5201285" y="3832860"/>
            <a:ext cx="400050" cy="84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500" spc="0">
                <a:solidFill>
                  <a:srgbClr val="000000"/>
                </a:solidFill>
                <a:latin typeface="Segoe UI" panose="02020603050405020304" pitchFamily="2"/>
              </a:rPr>
              <a:t>ALAMEDA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4789805" y="3917315"/>
            <a:ext cx="36004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14">
                <a:solidFill>
                  <a:srgbClr val="000000"/>
                </a:solidFill>
                <a:latin typeface="Segoe UI" panose="02020603050405020304" pitchFamily="2"/>
              </a:rPr>
              <a:t>SAN MATEO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5252720" y="3968750"/>
            <a:ext cx="34861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20">
                <a:solidFill>
                  <a:srgbClr val="000000"/>
                </a:solidFill>
                <a:latin typeface="Segoe UI" panose="02020603050405020304" pitchFamily="2"/>
              </a:rPr>
              <a:t>SANTA CLARA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5749925" y="4044950"/>
            <a:ext cx="40005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MERCED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idx="10"/>
          </p:nvPr>
        </p:nvSpPr>
        <p:spPr>
          <a:xfrm>
            <a:off x="7002145" y="4048125"/>
            <a:ext cx="2876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INYO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0"/>
          </p:nvPr>
        </p:nvSpPr>
        <p:spPr>
          <a:xfrm>
            <a:off x="6017895" y="360616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TUOLUMNE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0"/>
          </p:nvPr>
        </p:nvSpPr>
        <p:spPr>
          <a:xfrm>
            <a:off x="6075680" y="3846830"/>
            <a:ext cx="47625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MARIPOSA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0"/>
          </p:nvPr>
        </p:nvSpPr>
        <p:spPr>
          <a:xfrm>
            <a:off x="4507865" y="1408430"/>
            <a:ext cx="871855" cy="1771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4572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-15">
                <a:solidFill>
                  <a:srgbClr val="000000"/>
                </a:solidFill>
                <a:latin typeface="Segoe UI" panose="02020603050405020304" pitchFamily="2"/>
              </a:rPr>
              <a:t>DEL </a:t>
            </a:r>
          </a:p>
          <a:p>
            <a:pPr marL="0" marR="0" indent="0" algn="l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tabLst>
                <a:tab pos="86868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NORTE SISKIYOU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10"/>
          </p:nvPr>
        </p:nvSpPr>
        <p:spPr>
          <a:xfrm>
            <a:off x="5725160" y="1567180"/>
            <a:ext cx="3943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MODOC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10"/>
          </p:nvPr>
        </p:nvSpPr>
        <p:spPr>
          <a:xfrm>
            <a:off x="3957320" y="2009140"/>
            <a:ext cx="5067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HUMBOLDT 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idx="10"/>
          </p:nvPr>
        </p:nvSpPr>
        <p:spPr>
          <a:xfrm>
            <a:off x="5170805" y="2009140"/>
            <a:ext cx="3848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SHASTA 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0"/>
          </p:nvPr>
        </p:nvSpPr>
        <p:spPr>
          <a:xfrm>
            <a:off x="4722495" y="2033270"/>
            <a:ext cx="37846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TRINITY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idx="10"/>
          </p:nvPr>
        </p:nvSpPr>
        <p:spPr>
          <a:xfrm>
            <a:off x="5816600" y="2051685"/>
            <a:ext cx="3638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LASSEN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10"/>
          </p:nvPr>
        </p:nvSpPr>
        <p:spPr>
          <a:xfrm>
            <a:off x="5042535" y="2405380"/>
            <a:ext cx="41211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TEHAMA 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idx="10"/>
          </p:nvPr>
        </p:nvSpPr>
        <p:spPr>
          <a:xfrm>
            <a:off x="5664200" y="2502535"/>
            <a:ext cx="39687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PLUMAS 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idx="10"/>
          </p:nvPr>
        </p:nvSpPr>
        <p:spPr>
          <a:xfrm>
            <a:off x="4084320" y="2661285"/>
            <a:ext cx="43561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-55">
                <a:solidFill>
                  <a:srgbClr val="000000"/>
                </a:solidFill>
                <a:latin typeface="Segoe UI" panose="02020603050405020304" pitchFamily="2"/>
              </a:rPr>
              <a:t>MENDOCINO 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idx="10"/>
          </p:nvPr>
        </p:nvSpPr>
        <p:spPr>
          <a:xfrm>
            <a:off x="5024120" y="2694940"/>
            <a:ext cx="35115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GLENN 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0"/>
          </p:nvPr>
        </p:nvSpPr>
        <p:spPr>
          <a:xfrm>
            <a:off x="5414645" y="2664460"/>
            <a:ext cx="32385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BUTTE 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0"/>
          </p:nvPr>
        </p:nvSpPr>
        <p:spPr>
          <a:xfrm>
            <a:off x="5935345" y="2703830"/>
            <a:ext cx="35179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SIERRA 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idx="10"/>
          </p:nvPr>
        </p:nvSpPr>
        <p:spPr>
          <a:xfrm>
            <a:off x="5099050" y="2835275"/>
            <a:ext cx="1091565" cy="14668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600"/>
              </a:lnSpc>
              <a:spcAft>
                <a:spcPts val="0"/>
              </a:spcAft>
            </a:pPr>
            <a:r>
              <a:rPr lang="en-US" sz="600" spc="-15">
                <a:solidFill>
                  <a:srgbClr val="000000"/>
                </a:solidFill>
                <a:latin typeface="Segoe UI" panose="02020603050405020304" pitchFamily="2"/>
              </a:rPr>
              <a:t>NEVADA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15">
                <a:solidFill>
                  <a:srgbClr val="000000"/>
                </a:solidFill>
                <a:latin typeface="Segoe UI" panose="02020603050405020304" pitchFamily="2"/>
              </a:rPr>
              <a:t>COLUSA 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idx="10"/>
          </p:nvPr>
        </p:nvSpPr>
        <p:spPr>
          <a:xfrm>
            <a:off x="4886960" y="2981960"/>
            <a:ext cx="278130" cy="8509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LAKE 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idx="10"/>
          </p:nvPr>
        </p:nvSpPr>
        <p:spPr>
          <a:xfrm>
            <a:off x="5822950" y="2981960"/>
            <a:ext cx="369570" cy="882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6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PLACER 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idx="10"/>
          </p:nvPr>
        </p:nvSpPr>
        <p:spPr>
          <a:xfrm>
            <a:off x="6341110" y="3136900"/>
            <a:ext cx="35433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ALPINE 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idx="10"/>
          </p:nvPr>
        </p:nvSpPr>
        <p:spPr>
          <a:xfrm>
            <a:off x="5076190" y="3307080"/>
            <a:ext cx="242570" cy="67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NAPA 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idx="10"/>
          </p:nvPr>
        </p:nvSpPr>
        <p:spPr>
          <a:xfrm>
            <a:off x="5318760" y="3216275"/>
            <a:ext cx="245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YOLO 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idx="10"/>
          </p:nvPr>
        </p:nvSpPr>
        <p:spPr>
          <a:xfrm>
            <a:off x="5530215" y="3350260"/>
            <a:ext cx="287020" cy="1130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300"/>
              </a:lnSpc>
              <a:spcAft>
                <a:spcPts val="0"/>
              </a:spcAft>
            </a:pPr>
            <a:r>
              <a:rPr lang="en-US" sz="400" spc="120">
                <a:solidFill>
                  <a:srgbClr val="000000"/>
                </a:solidFill>
                <a:latin typeface="Segoe UI" panose="02020603050405020304" pitchFamily="2"/>
              </a:rPr>
              <a:t>SACRA-MENTO 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idx="10"/>
          </p:nvPr>
        </p:nvSpPr>
        <p:spPr>
          <a:xfrm>
            <a:off x="5249545" y="3493135"/>
            <a:ext cx="311785" cy="673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400" spc="0">
                <a:solidFill>
                  <a:srgbClr val="000000"/>
                </a:solidFill>
                <a:latin typeface="Segoe UI" panose="02020603050405020304" pitchFamily="2"/>
              </a:rPr>
              <a:t>SOLANO 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idx="10"/>
          </p:nvPr>
        </p:nvSpPr>
        <p:spPr>
          <a:xfrm>
            <a:off x="4908550" y="4173220"/>
            <a:ext cx="35115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11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45">
                <a:solidFill>
                  <a:srgbClr val="000000"/>
                </a:solidFill>
                <a:latin typeface="Segoe UI" panose="02020603050405020304" pitchFamily="2"/>
              </a:rPr>
              <a:t>SANTA CRUZ 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idx="10"/>
          </p:nvPr>
        </p:nvSpPr>
        <p:spPr>
          <a:xfrm>
            <a:off x="6493510" y="4209415"/>
            <a:ext cx="38163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FRESNO </a:t>
            </a:r>
          </a:p>
        </p:txBody>
      </p:sp>
      <p:sp>
        <p:nvSpPr>
          <p:cNvPr id="42" name="Text Placeholder 41"/>
          <p:cNvSpPr>
            <a:spLocks noGrp="1"/>
          </p:cNvSpPr>
          <p:nvPr>
            <p:ph type="body" idx="10"/>
          </p:nvPr>
        </p:nvSpPr>
        <p:spPr>
          <a:xfrm>
            <a:off x="5633720" y="4380230"/>
            <a:ext cx="375920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110">
                <a:solidFill>
                  <a:srgbClr val="000000"/>
                </a:solidFill>
                <a:latin typeface="Segoe UI" panose="02020603050405020304" pitchFamily="2"/>
              </a:rPr>
              <a:t>SAN BENITO </a:t>
            </a:r>
          </a:p>
        </p:txBody>
      </p:sp>
      <p:sp>
        <p:nvSpPr>
          <p:cNvPr id="43" name="Text Placeholder 42"/>
          <p:cNvSpPr>
            <a:spLocks noGrp="1"/>
          </p:cNvSpPr>
          <p:nvPr>
            <p:ph type="body" idx="10"/>
          </p:nvPr>
        </p:nvSpPr>
        <p:spPr>
          <a:xfrm>
            <a:off x="6657975" y="4603115"/>
            <a:ext cx="37274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TULARE 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idx="10"/>
          </p:nvPr>
        </p:nvSpPr>
        <p:spPr>
          <a:xfrm>
            <a:off x="5617210" y="4754245"/>
            <a:ext cx="80518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  <a:tabLst>
                <a:tab pos="822960" algn="r"/>
              </a:tabLs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MONTEREY KINGS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idx="10"/>
          </p:nvPr>
        </p:nvSpPr>
        <p:spPr>
          <a:xfrm>
            <a:off x="5847080" y="5072380"/>
            <a:ext cx="440055" cy="16764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4290" rIns="0" bIns="0" anchor="t"/>
          <a:lstStyle/>
          <a:p>
            <a:pPr marL="4572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70">
                <a:solidFill>
                  <a:srgbClr val="000000"/>
                </a:solidFill>
                <a:latin typeface="Segoe UI" panose="02020603050405020304" pitchFamily="2"/>
              </a:rPr>
              <a:t>SAN LUIS OBISPO 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idx="10"/>
          </p:nvPr>
        </p:nvSpPr>
        <p:spPr>
          <a:xfrm>
            <a:off x="6542405" y="5096510"/>
            <a:ext cx="29337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KERN 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idx="10"/>
          </p:nvPr>
        </p:nvSpPr>
        <p:spPr>
          <a:xfrm>
            <a:off x="7702550" y="5319395"/>
            <a:ext cx="60642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700"/>
              </a:lnSpc>
              <a:spcAft>
                <a:spcPts val="0"/>
              </a:spcAft>
            </a:pPr>
            <a:r>
              <a:rPr lang="en-US" sz="600" spc="-50">
                <a:solidFill>
                  <a:srgbClr val="000000"/>
                </a:solidFill>
                <a:latin typeface="Segoe UI" panose="02020603050405020304" pitchFamily="2"/>
              </a:rPr>
              <a:t>SAN BERNARDINO 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idx="10"/>
          </p:nvPr>
        </p:nvSpPr>
        <p:spPr>
          <a:xfrm>
            <a:off x="6005830" y="5404485"/>
            <a:ext cx="433705" cy="1682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3655" rIns="0" bIns="0" anchor="t"/>
          <a:lstStyle/>
          <a:p>
            <a:pPr marL="0" marR="0" indent="0" algn="l">
              <a:lnSpc>
                <a:spcPts val="5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SANTA BARBARA </a:t>
            </a:r>
          </a:p>
        </p:txBody>
      </p:sp>
      <p:sp>
        <p:nvSpPr>
          <p:cNvPr id="49" name="Text Placeholder 48"/>
          <p:cNvSpPr>
            <a:spLocks noGrp="1"/>
          </p:cNvSpPr>
          <p:nvPr>
            <p:ph type="body" idx="10"/>
          </p:nvPr>
        </p:nvSpPr>
        <p:spPr>
          <a:xfrm>
            <a:off x="6510655" y="5578475"/>
            <a:ext cx="688975" cy="1708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45720" indent="0" algn="r">
              <a:lnSpc>
                <a:spcPts val="700"/>
              </a:lnSpc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LOS </a:t>
            </a:r>
          </a:p>
          <a:p>
            <a:pPr marL="0" marR="0" indent="0" algn="l">
              <a:lnSpc>
                <a:spcPts val="6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" spc="-20">
                <a:solidFill>
                  <a:srgbClr val="000000"/>
                </a:solidFill>
                <a:latin typeface="Segoe UI" panose="02020603050405020304" pitchFamily="2"/>
              </a:rPr>
              <a:t>VENTURA ANGELES </a:t>
            </a:r>
          </a:p>
        </p:txBody>
      </p:sp>
      <p:sp>
        <p:nvSpPr>
          <p:cNvPr id="50" name="Text Placeholder 49"/>
          <p:cNvSpPr>
            <a:spLocks noGrp="1"/>
          </p:cNvSpPr>
          <p:nvPr>
            <p:ph type="body" idx="10"/>
          </p:nvPr>
        </p:nvSpPr>
        <p:spPr>
          <a:xfrm>
            <a:off x="7084695" y="5998845"/>
            <a:ext cx="40894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ORANGE 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idx="10"/>
          </p:nvPr>
        </p:nvSpPr>
        <p:spPr>
          <a:xfrm>
            <a:off x="7773670" y="5953125"/>
            <a:ext cx="46990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RIVERSIDE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idx="10"/>
          </p:nvPr>
        </p:nvSpPr>
        <p:spPr>
          <a:xfrm>
            <a:off x="7535545" y="6364605"/>
            <a:ext cx="51308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SAN DIEGO 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idx="10"/>
          </p:nvPr>
        </p:nvSpPr>
        <p:spPr>
          <a:xfrm>
            <a:off x="8209280" y="6318885"/>
            <a:ext cx="44259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IMPERIAL 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idx="10"/>
          </p:nvPr>
        </p:nvSpPr>
        <p:spPr>
          <a:xfrm>
            <a:off x="5767705" y="3170555"/>
            <a:ext cx="509905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ctr">
              <a:lnSpc>
                <a:spcPts val="7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EL DORADO 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idx="10"/>
          </p:nvPr>
        </p:nvSpPr>
        <p:spPr>
          <a:xfrm>
            <a:off x="4347845" y="3249295"/>
            <a:ext cx="439420" cy="1009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35" rIns="0" bIns="0" anchor="t"/>
          <a:lstStyle/>
          <a:p>
            <a:pPr marL="0" marR="0" indent="0" algn="l">
              <a:lnSpc>
                <a:spcPts val="800"/>
              </a:lnSpc>
              <a:spcAft>
                <a:spcPts val="0"/>
              </a:spcAft>
            </a:pPr>
            <a:r>
              <a:rPr lang="en-US" sz="600" spc="0">
                <a:solidFill>
                  <a:srgbClr val="000000"/>
                </a:solidFill>
                <a:latin typeface="Segoe UI" panose="02020603050405020304" pitchFamily="2"/>
              </a:rPr>
              <a:t>SONOMA </a:t>
            </a:r>
          </a:p>
        </p:txBody>
      </p:sp>
      <p:sp>
        <p:nvSpPr>
          <p:cNvPr id="56" name="Text Placeholder 55"/>
          <p:cNvSpPr>
            <a:spLocks noGrp="1"/>
          </p:cNvSpPr>
          <p:nvPr>
            <p:ph type="body" idx="10"/>
          </p:nvPr>
        </p:nvSpPr>
        <p:spPr>
          <a:xfrm>
            <a:off x="11038205" y="6431280"/>
            <a:ext cx="28067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64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241675"/>
            <a:ext cx="12190730" cy="182499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964565" y="1739900"/>
            <a:ext cx="2743200" cy="15017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1590" rIns="0" bIns="0" anchor="t"/>
          <a:lstStyle/>
          <a:p>
            <a:pPr marL="0" marR="0" indent="0" algn="l">
              <a:lnSpc>
                <a:spcPts val="7700"/>
              </a:lnSpc>
              <a:spcAft>
                <a:spcPts val="3880"/>
              </a:spcAft>
            </a:pPr>
            <a:r>
              <a:rPr lang="en-US" sz="5900" b="1" spc="-80">
                <a:solidFill>
                  <a:srgbClr val="13305A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6424930"/>
            <a:ext cx="12192000" cy="2171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20" rIns="0" bIns="0" anchor="t"/>
          <a:lstStyle/>
          <a:p>
            <a:pPr marL="11064240" marR="0" indent="0" algn="l">
              <a:lnSpc>
                <a:spcPts val="1600"/>
              </a:lnSpc>
              <a:spcAft>
                <a:spcPts val="15"/>
              </a:spcAft>
            </a:pPr>
            <a:r>
              <a:rPr lang="en-US" sz="1250" spc="0">
                <a:solidFill>
                  <a:srgbClr val="888888"/>
                </a:solidFill>
                <a:latin typeface="Segoe UI" panose="02020603050405020304" pitchFamily="2"/>
              </a:rPr>
              <a:t>65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65760" y="981710"/>
            <a:ext cx="5601970" cy="5766435"/>
          </a:xfrm>
          <a:prstGeom prst="rect">
            <a:avLst/>
          </a:prstGeom>
          <a:solidFill>
            <a:srgbClr val="F1F1F1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6216650" y="981710"/>
            <a:ext cx="5601970" cy="5766435"/>
          </a:xfrm>
          <a:prstGeom prst="rect">
            <a:avLst/>
          </a:prstGeom>
          <a:solidFill>
            <a:srgbClr val="F1F1F1"/>
          </a:solidFill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365760" y="981710"/>
            <a:ext cx="5601970" cy="576643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1792585" y="1005840"/>
            <a:ext cx="18415" cy="569658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43180" rIns="0" bIns="0" anchor="t"/>
          <a:lstStyle/>
          <a:p>
            <a:pPr marL="0" marR="0" indent="0" algn="ctr">
              <a:lnSpc>
                <a:spcPts val="2300"/>
              </a:lnSpc>
              <a:spcAft>
                <a:spcPts val="21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1595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14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Module 1 Sources (1 of 3)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72440" y="981710"/>
            <a:ext cx="5309870" cy="306260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935" rIns="0" bIns="0" anchor="t"/>
          <a:lstStyle/>
          <a:p>
            <a:pPr marL="0" marR="0" indent="0" algn="l">
              <a:lnSpc>
                <a:spcPts val="12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4: Millions of Children in Medi-Cal Are Not Receiving Preventive Health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-5">
                <a:solidFill>
                  <a:srgbClr val="000000"/>
                </a:solidFill>
                <a:latin typeface="Segoe UI" panose="02020603050405020304" pitchFamily="2"/>
              </a:rPr>
              <a:t>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CMS Child Core Set Measures FY 2021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State Audit 2019</a:t>
            </a:r>
          </a:p>
          <a:p>
            <a:pPr marL="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5: Goals of Medi-Cal for Kids &amp; Teens Provider Training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300"/>
              </a:lnSpc>
              <a:spcBef>
                <a:spcPts val="4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8: What is Medi-Cal for Kids &amp; Teens?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42 CFR § 441.50-441.62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32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200"/>
              </a:lnSpc>
              <a:spcBef>
                <a:spcPts val="50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9: Medi-Cal for Kids &amp; Teens Services Are Free for Most Children Under Age </a:t>
            </a:r>
          </a:p>
          <a:p>
            <a:pPr marL="320040" marR="0"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-75">
                <a:solidFill>
                  <a:srgbClr val="000000"/>
                </a:solidFill>
                <a:latin typeface="Segoe UI" panose="02020603050405020304" pitchFamily="2"/>
              </a:rPr>
              <a:t>21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72440" y="4056380"/>
            <a:ext cx="5303520" cy="26657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8575" rIns="0" bIns="0" anchor="t"/>
          <a:lstStyle/>
          <a:p>
            <a:pPr marL="457200" marR="0" indent="320040" algn="l">
              <a:lnSpc>
                <a:spcPts val="1300"/>
              </a:lnSpc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SB 75: Full Scope Medi-Cal Coverage for All Children FAQs</a:t>
            </a:r>
          </a:p>
          <a:p>
            <a:pPr marL="457200" marR="0" indent="320040" algn="l">
              <a:lnSpc>
                <a:spcPts val="13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300"/>
              </a:lnSpc>
              <a:spcBef>
                <a:spcPts val="50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11: Medi-Cal for Kids &amp; Teens Periodic Screenings </a:t>
            </a:r>
          </a:p>
          <a:p>
            <a:pPr marL="457200" marR="0" indent="320040" algn="l">
              <a:lnSpc>
                <a:spcPts val="1300"/>
              </a:lnSpc>
              <a:spcBef>
                <a:spcPts val="1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§ 441.56</a:t>
            </a:r>
          </a:p>
          <a:p>
            <a:pPr marL="457200" marR="0" indent="320040" algn="l">
              <a:lnSpc>
                <a:spcPts val="1300"/>
              </a:lnSpc>
              <a:spcBef>
                <a:spcPts val="29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0">
                <a:solidFill>
                  <a:srgbClr val="0000FF"/>
                </a:solidFill>
                <a:latin typeface="Segoe UI" panose="02020603050405020304" pitchFamily="2"/>
              </a:rPr>
              <a:t>CMCS Informational Bulletin: Coverage of Blood Lead Testing for Children</a:t>
            </a:r>
          </a:p>
          <a:p>
            <a:pPr marL="0" marR="0" indent="0" algn="ctr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Enrolled in Medicaid and the Children’s Health Insurance Program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13: Blood Lead Screening Services (1 of 2) </a:t>
            </a:r>
          </a:p>
          <a:p>
            <a:pPr marL="457200" marR="0" indent="320040" algn="l">
              <a:lnSpc>
                <a:spcPts val="1300"/>
              </a:lnSpc>
              <a:spcBef>
                <a:spcPts val="1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CDC Recommendations for Post-Arrival Lead Screening of Refugees</a:t>
            </a:r>
          </a:p>
          <a:p>
            <a:pPr marL="457200" marR="0" indent="320040" algn="l">
              <a:lnSpc>
                <a:spcPts val="1300"/>
              </a:lnSpc>
              <a:spcBef>
                <a:spcPts val="320"/>
              </a:spcBef>
              <a:spcAft>
                <a:spcPts val="28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20-016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6238240" y="981710"/>
            <a:ext cx="5083810" cy="57664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14935" rIns="0" bIns="0" anchor="t"/>
          <a:lstStyle/>
          <a:p>
            <a:pPr marL="91440" marR="0" indent="0" algn="l">
              <a:lnSpc>
                <a:spcPts val="1300"/>
              </a:lnSpc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13 (cont.): Blood Lead Screening Services (1 of 2) </a:t>
            </a:r>
          </a:p>
          <a:p>
            <a:pPr marL="54864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91440" marR="0" indent="0" algn="l">
              <a:lnSpc>
                <a:spcPts val="1300"/>
              </a:lnSpc>
              <a:spcBef>
                <a:spcPts val="47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14: Blood Lead Screening Services (2 of 2) </a:t>
            </a:r>
          </a:p>
          <a:p>
            <a:pPr marL="54864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CDC Recommendations for Post-Arrival Lead Screening of Refugees</a:t>
            </a:r>
          </a:p>
          <a:p>
            <a:pPr marL="54864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20">
                <a:solidFill>
                  <a:srgbClr val="0000FF"/>
                </a:solidFill>
                <a:latin typeface="Segoe UI" panose="02020603050405020304" pitchFamily="2"/>
              </a:rPr>
              <a:t>APL 20-016</a:t>
            </a:r>
          </a:p>
          <a:p>
            <a:pPr marL="54864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91440" marR="0" indent="0" algn="l">
              <a:lnSpc>
                <a:spcPts val="1300"/>
              </a:lnSpc>
              <a:spcBef>
                <a:spcPts val="500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15: Developmental Screening Services </a:t>
            </a:r>
          </a:p>
          <a:p>
            <a:pPr marL="54864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54864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18-009</a:t>
            </a:r>
          </a:p>
          <a:p>
            <a:pPr marL="548640" marR="0" indent="320040" algn="l">
              <a:lnSpc>
                <a:spcPts val="1300"/>
              </a:lnSpc>
              <a:spcBef>
                <a:spcPts val="28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54864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SPA 21-0045 (pending)</a:t>
            </a:r>
          </a:p>
          <a:p>
            <a:pPr marL="54864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Public Notice for SPA 21-0045</a:t>
            </a:r>
          </a:p>
          <a:p>
            <a:pPr marL="54864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9144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16: Autism Spectrum Disorder Screening Services </a:t>
            </a:r>
          </a:p>
          <a:p>
            <a:pPr marL="548640" marR="0" indent="320040" algn="l">
              <a:lnSpc>
                <a:spcPts val="1300"/>
              </a:lnSpc>
              <a:spcBef>
                <a:spcPts val="1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18-009</a:t>
            </a:r>
          </a:p>
          <a:p>
            <a:pPr marL="548640" marR="0" indent="320040" algn="l">
              <a:lnSpc>
                <a:spcPts val="1300"/>
              </a:lnSpc>
              <a:spcBef>
                <a:spcPts val="2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54864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548640" marR="0" indent="320040" algn="l">
              <a:lnSpc>
                <a:spcPts val="1400"/>
              </a:lnSpc>
              <a:spcBef>
                <a:spcPts val="2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BHT Webpage</a:t>
            </a:r>
          </a:p>
          <a:p>
            <a:pPr marL="91440" marR="0" indent="0" algn="l">
              <a:lnSpc>
                <a:spcPts val="1300"/>
              </a:lnSpc>
              <a:spcBef>
                <a:spcPts val="475"/>
              </a:spcBef>
              <a:spcAft>
                <a:spcPts val="0"/>
              </a:spcAft>
              <a:tabLst>
                <a:tab pos="41148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17: Depression Screening Services </a:t>
            </a:r>
          </a:p>
          <a:p>
            <a:pPr marL="548640" marR="0" indent="32004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r">
              <a:lnSpc>
                <a:spcPts val="1600"/>
              </a:lnSpc>
              <a:spcBef>
                <a:spcPts val="390"/>
              </a:spcBef>
              <a:spcAft>
                <a:spcPts val="82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66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89890" y="6705600"/>
            <a:ext cx="829310" cy="2413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2192000" cy="6007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47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Module 1 Sources (2 of 3)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2440" y="1097280"/>
            <a:ext cx="5220970" cy="562356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13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17 (cont.): Depression Screening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18: Dyadic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10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22-029</a:t>
            </a:r>
          </a:p>
          <a:p>
            <a:pPr marL="457200" marR="0" indent="320040" algn="l">
              <a:lnSpc>
                <a:spcPts val="13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Non-Specialty Mental Health Services: Psychiatric and</a:t>
            </a:r>
          </a:p>
          <a:p>
            <a:pPr marL="777240" marR="0" indent="0" algn="l">
              <a:lnSpc>
                <a:spcPts val="1300"/>
              </a:lnSpc>
              <a:spcBef>
                <a:spcPts val="15"/>
              </a:spcBef>
              <a:spcAft>
                <a:spcPts val="0"/>
              </a:spcAft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Psychological Services Provider Manual</a:t>
            </a:r>
            <a:r>
              <a:rPr lang="en-US" sz="1100" u="sng" spc="0">
                <a:solidFill>
                  <a:srgbClr val="782B8A"/>
                </a:solidFill>
                <a:latin typeface="Segoe UI" panose="02020603050405020304" pitchFamily="2"/>
              </a:rPr>
              <a:t>  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0">
                <a:solidFill>
                  <a:srgbClr val="0000FF"/>
                </a:solidFill>
                <a:latin typeface="Segoe UI" panose="02020603050405020304" pitchFamily="2"/>
              </a:rPr>
              <a:t>Medi-Cal’s Strategy to Support Health and Opportunity for Children and</a:t>
            </a:r>
          </a:p>
          <a:p>
            <a:pPr marL="7772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Families</a:t>
            </a:r>
            <a:r>
              <a:rPr lang="en-US" sz="1100" u="sng" spc="-5">
                <a:solidFill>
                  <a:srgbClr val="782B8A"/>
                </a:solidFill>
                <a:latin typeface="Segoe UI" panose="02020603050405020304" pitchFamily="2"/>
              </a:rPr>
              <a:t>  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19: Vision and Hearing Screening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9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300"/>
              </a:lnSpc>
              <a:spcBef>
                <a:spcPts val="31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EPSDT Periodicity Schedule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20: Oral Health Screening &amp; Assessment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15-012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300"/>
              </a:lnSpc>
              <a:spcBef>
                <a:spcPts val="29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Dental Benefits Provider Manual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Dental Member Handbook</a:t>
            </a:r>
          </a:p>
          <a:p>
            <a:pPr marL="457200" marR="0" indent="320040" algn="l">
              <a:lnSpc>
                <a:spcPts val="13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Dental Program</a:t>
            </a:r>
          </a:p>
          <a:p>
            <a:pPr marL="457200" marR="0" indent="320040" algn="l">
              <a:lnSpc>
                <a:spcPts val="1300"/>
              </a:lnSpc>
              <a:spcBef>
                <a:spcPts val="30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EPSDT Dental Periodicity Schedule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21: ACEs/Trauma Screening Services </a:t>
            </a:r>
          </a:p>
          <a:p>
            <a:pPr marL="457200" marR="0" indent="320040" algn="l">
              <a:lnSpc>
                <a:spcPts val="1300"/>
              </a:lnSpc>
              <a:spcBef>
                <a:spcPts val="1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19-018</a:t>
            </a:r>
          </a:p>
          <a:p>
            <a:pPr marL="457200" marR="0" indent="320040" algn="l">
              <a:lnSpc>
                <a:spcPts val="1300"/>
              </a:lnSpc>
              <a:spcBef>
                <a:spcPts val="265"/>
              </a:spcBef>
              <a:spcAft>
                <a:spcPts val="2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SPA 21-0045 (pending)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39840" y="966470"/>
            <a:ext cx="5358130" cy="570293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7683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21 (cont.): ACEs/Trauma Screening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Public Notice for SPA 21-0045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OSG ACEs Aware Webpage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Trauma Screenings and Trauma-Informed Care Provider Trainings</a:t>
            </a:r>
          </a:p>
          <a:p>
            <a:pPr marL="0" marR="0" indent="0" algn="l">
              <a:lnSpc>
                <a:spcPts val="16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22: Alcohol and Drug Screening, Assessment, Brief Interventions and Referral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to Treatment (SABIRT) 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21-014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23: Initial Health Appointment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Population Health Management Program Guide</a:t>
            </a:r>
          </a:p>
          <a:p>
            <a:pPr marL="0" marR="0" indent="0" algn="l">
              <a:lnSpc>
                <a:spcPts val="1700"/>
              </a:lnSpc>
              <a:spcBef>
                <a:spcPts val="4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24: As Needed Screenings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25: As Needed Screenings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26: Medi-Cal for Kids &amp; Teens Diagnostic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§ 441.56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Preventive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4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27: Medical Necessity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§1905(a)</a:t>
            </a:r>
          </a:p>
          <a:p>
            <a:pPr marL="457200" marR="0" indent="320040" algn="l">
              <a:lnSpc>
                <a:spcPts val="1400"/>
              </a:lnSpc>
              <a:spcBef>
                <a:spcPts val="22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400"/>
              </a:lnSpc>
              <a:spcBef>
                <a:spcPts val="2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800"/>
              </a:lnSpc>
              <a:spcBef>
                <a:spcPts val="205"/>
              </a:spcBef>
              <a:spcAft>
                <a:spcPts val="525"/>
              </a:spcAft>
              <a:buFont typeface="Wingdings"/>
              <a:buChar char="§"/>
              <a:tabLst>
                <a:tab pos="4709160" algn="l"/>
              </a:tabLst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  <a:r>
              <a:rPr lang="en-US" sz="100" spc="0">
                <a:solidFill>
                  <a:srgbClr val="888888"/>
                </a:solidFill>
                <a:latin typeface="Segoe UI" panose="02020603050405020304" pitchFamily="2"/>
              </a:rPr>
              <a:t> </a:t>
            </a: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67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870" y="27940"/>
            <a:ext cx="82296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69590" y="336550"/>
            <a:ext cx="6059170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305A"/>
                </a:solidFill>
                <a:latin typeface="Segoe UI" panose="02020603050405020304" pitchFamily="2"/>
              </a:rPr>
              <a:t>Module 1 Sources (3 of 3)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87680" y="960755"/>
            <a:ext cx="2441575" cy="340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2550" rIns="0" bIns="0" anchor="t"/>
          <a:lstStyle/>
          <a:p>
            <a:pPr marL="0" marR="0" indent="0" algn="l">
              <a:lnSpc>
                <a:spcPts val="1700"/>
              </a:lnSpc>
              <a:spcAft>
                <a:spcPts val="265"/>
              </a:spcAft>
              <a:tabLst>
                <a:tab pos="2468880" algn="r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28: Medical Necessity (2 of 2)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33490" y="967105"/>
            <a:ext cx="4886325" cy="45021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1915" rIns="0" bIns="0" anchor="t"/>
          <a:lstStyle/>
          <a:p>
            <a:pPr marL="0" marR="0" indent="0" algn="l">
              <a:lnSpc>
                <a:spcPts val="1600"/>
              </a:lnSpc>
              <a:spcAft>
                <a:spcPts val="0"/>
              </a:spcAft>
              <a:tabLst>
                <a:tab pos="4892040" algn="r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34 (cont.): Settings for Medi-Cal for Kids &amp; Teens Services: Telehealth </a:t>
            </a:r>
          </a:p>
          <a:p>
            <a:pPr marL="320040" marR="0" indent="0" algn="l">
              <a:lnSpc>
                <a:spcPts val="1300"/>
              </a:lnSpc>
              <a:spcBef>
                <a:spcPts val="0"/>
              </a:spcBef>
              <a:spcAft>
                <a:spcPts val="25"/>
              </a:spcAft>
            </a:pP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Modality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487680" y="1301750"/>
            <a:ext cx="5196840" cy="53289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320040" algn="l">
              <a:lnSpc>
                <a:spcPts val="1200"/>
              </a:lnSpc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Social Security Act § 1905(a)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0" marR="0" indent="0" algn="l">
              <a:lnSpc>
                <a:spcPts val="1700"/>
              </a:lnSpc>
              <a:spcBef>
                <a:spcPts val="6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29: Medical Necessity Review Criteria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Social Security Act § 1905(r)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0" marR="0" indent="0" algn="l">
              <a:lnSpc>
                <a:spcPts val="1700"/>
              </a:lnSpc>
              <a:spcBef>
                <a:spcPts val="9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30: Second Opinions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31: Medical Necessity Review Criteria: Occupational Therapy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Occupational Therapy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Segoe UI" panose="02020603050405020304" pitchFamily="2"/>
              </a:rPr>
              <a:t>Slide 32: Settings for Medi-Cal for Kids &amp; Teens Services: School-Based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LEA BOP Provider Manual</a:t>
            </a:r>
          </a:p>
          <a:p>
            <a:pPr marL="0" marR="0" indent="0" algn="l">
              <a:lnSpc>
                <a:spcPts val="1700"/>
              </a:lnSpc>
              <a:spcBef>
                <a:spcPts val="6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33: Setting for Medi-Cal for Kids &amp; Teens Services: Out-Of-State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SPA 21-0045 (pending)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34: Settings for Medi-Cal for Kids &amp; Teens Services: Telehealth Modality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600"/>
              </a:lnSpc>
              <a:spcBef>
                <a:spcPts val="50"/>
              </a:spcBef>
              <a:spcAft>
                <a:spcPts val="285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Telehealth Provider Manual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6333490" y="1425575"/>
            <a:ext cx="4349750" cy="33051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457200" marR="0" indent="320040" algn="l">
              <a:lnSpc>
                <a:spcPts val="1500"/>
              </a:lnSpc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Telehealth Policy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35: Required Services to Support Access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§ 441.62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22-008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State Medicaid Manual - Chapter 5: EPSDT</a:t>
            </a:r>
          </a:p>
          <a:p>
            <a:pPr marL="0" marR="0" indent="0" algn="l">
              <a:lnSpc>
                <a:spcPts val="1700"/>
              </a:lnSpc>
              <a:spcBef>
                <a:spcPts val="7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36: Required Services to Support Access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5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EPSDT- A Guide for States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21-004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22-002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37: Informing Families of Medi-Cal for Kids &amp; Teens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42 CFR </a:t>
            </a:r>
            <a:r>
              <a:rPr lang="en-US" sz="1150" u="sng" spc="-5">
                <a:solidFill>
                  <a:srgbClr val="0000FF"/>
                </a:solidFill>
                <a:latin typeface="Times New Roman" panose="02020603050405020304" pitchFamily="1"/>
              </a:rPr>
              <a:t>§ </a:t>
            </a: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441.56(a)(4)</a:t>
            </a:r>
          </a:p>
          <a:p>
            <a:pPr marL="457200" marR="0" indent="320040" algn="l">
              <a:lnSpc>
                <a:spcPts val="1300"/>
              </a:lnSpc>
              <a:spcBef>
                <a:spcPts val="230"/>
              </a:spcBef>
              <a:spcAft>
                <a:spcPts val="0"/>
              </a:spcAft>
              <a:buFont typeface="Wingdings"/>
              <a:buChar char="§"/>
            </a:pPr>
            <a:r>
              <a:rPr lang="en-US" sz="10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600"/>
              </a:lnSpc>
              <a:spcBef>
                <a:spcPts val="10"/>
              </a:spcBef>
              <a:spcAft>
                <a:spcPts val="26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81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68 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870" y="27940"/>
            <a:ext cx="81978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69590" y="336550"/>
            <a:ext cx="6062345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305A"/>
                </a:solidFill>
                <a:latin typeface="Segoe UI" panose="02020603050405020304" pitchFamily="2"/>
              </a:rPr>
              <a:t>Module 2 Sources (1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5615" y="963295"/>
            <a:ext cx="5029200" cy="5667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0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43: Mental Health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Mental Health Services Page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44: Mental Health Services Screening and Transition Tools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APL 19-014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22-028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Mental Health Services Page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45: No Wrong Door Policy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22-005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5" dirty="0">
                <a:solidFill>
                  <a:srgbClr val="0000FF"/>
                </a:solidFill>
                <a:latin typeface="Segoe UI" panose="02020603050405020304" pitchFamily="2"/>
              </a:rPr>
              <a:t>BHIN 22-011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0" dirty="0">
                <a:solidFill>
                  <a:srgbClr val="0000FF"/>
                </a:solidFill>
                <a:latin typeface="Segoe UI" panose="02020603050405020304" pitchFamily="2"/>
              </a:rPr>
              <a:t>No Wrong Door for Mental Health Services Policy DHCS Presentation</a:t>
            </a:r>
          </a:p>
          <a:p>
            <a:pPr marL="0" marR="0" indent="0" algn="l">
              <a:lnSpc>
                <a:spcPts val="1700"/>
              </a:lnSpc>
              <a:spcBef>
                <a:spcPts val="5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46: Non-Specialty Mental Health Services (NSMHS)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15" dirty="0">
                <a:solidFill>
                  <a:srgbClr val="0000FF"/>
                </a:solidFill>
                <a:latin typeface="Segoe UI" panose="02020603050405020304" pitchFamily="2"/>
              </a:rPr>
              <a:t>BHIN 22-011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Non-Specialty Mental Health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Psychiatric and Psychological Services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47: County Specialty Mental Health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BHIN: 21-058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Manual for ICC, IHBS, TFC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Mental Health Services Webpage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48: SMHS Access Criteria </a:t>
            </a:r>
          </a:p>
          <a:p>
            <a:pPr marL="457200" marR="0" indent="320040" algn="l">
              <a:lnSpc>
                <a:spcPts val="1400"/>
              </a:lnSpc>
              <a:spcBef>
                <a:spcPts val="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BHIN 21-073</a:t>
            </a:r>
          </a:p>
          <a:p>
            <a:pPr marL="0" marR="0" indent="0" algn="l">
              <a:lnSpc>
                <a:spcPts val="1700"/>
              </a:lnSpc>
              <a:spcBef>
                <a:spcPts val="7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 dirty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49: Substance Use Disorder Services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Social Security Act § 1905(a)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Title 22, CCR, Section 51341.1. (d)(1-6)</a:t>
            </a:r>
          </a:p>
          <a:p>
            <a:pPr marL="457200" marR="0" indent="320040" algn="l">
              <a:lnSpc>
                <a:spcPts val="1400"/>
              </a:lnSpc>
              <a:spcBef>
                <a:spcPts val="27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APL 21-014</a:t>
            </a:r>
          </a:p>
          <a:p>
            <a:pPr marL="457200" marR="0" indent="320040" algn="l">
              <a:lnSpc>
                <a:spcPts val="1600"/>
              </a:lnSpc>
              <a:spcBef>
                <a:spcPts val="40"/>
              </a:spcBef>
              <a:spcAft>
                <a:spcPts val="29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BHIN 22-003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33490" y="963295"/>
            <a:ext cx="4669790" cy="528637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0010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49 (cont.): Substance Use Disorder Services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DMC-ODS County Contracts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 State Plan Contract</a:t>
            </a:r>
          </a:p>
          <a:p>
            <a:pPr marL="0" marR="0" indent="0" algn="l">
              <a:lnSpc>
                <a:spcPts val="1700"/>
              </a:lnSpc>
              <a:spcBef>
                <a:spcPts val="6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50: Substance Use Disorder Services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Social Security Act § 1905(a)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Title 22, CCR, Section 51341.1. (d)(1-6)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21-014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 22-003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DMC-ODS County Contracts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DMC State Plan Contract</a:t>
            </a:r>
          </a:p>
          <a:p>
            <a:pPr marL="0" marR="0" indent="0" algn="l">
              <a:lnSpc>
                <a:spcPts val="1700"/>
              </a:lnSpc>
              <a:spcBef>
                <a:spcPts val="9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51: Mobile Crisis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 21-073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BHIN 22-064</a:t>
            </a:r>
          </a:p>
          <a:p>
            <a:pPr marL="457200" marR="0" indent="320040" algn="l">
              <a:lnSpc>
                <a:spcPts val="1400"/>
              </a:lnSpc>
              <a:spcBef>
                <a:spcPts val="2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Mobile Crisis Services Webpage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52: Psychiatric Collaborative Care Management Services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California Family Code FAM 6929(b)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Eligibility Division Information Letter: 21-09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53: County SMHS: Intensive Home-Based Services (IHBS)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0" marR="0" indent="0" algn="l">
              <a:lnSpc>
                <a:spcPts val="1700"/>
              </a:lnSpc>
              <a:spcBef>
                <a:spcPts val="8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850" spc="0">
                <a:solidFill>
                  <a:srgbClr val="782B8A"/>
                </a:solidFill>
                <a:latin typeface="Arial" panose="02020603050405020304" pitchFamily="2"/>
              </a:rPr>
              <a:t>"</a:t>
            </a:r>
            <a:r>
              <a:rPr lang="en-US" sz="100" spc="-1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>
                <a:solidFill>
                  <a:srgbClr val="000000"/>
                </a:solidFill>
                <a:latin typeface="Segoe UI" panose="02020603050405020304" pitchFamily="2"/>
              </a:rPr>
              <a:t>Slide 53: County SMHS: Intensive Home-Based Services (IHBS)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5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BHIN: 21-058</a:t>
            </a:r>
          </a:p>
          <a:p>
            <a:pPr marL="457200" marR="0" indent="320040" algn="l">
              <a:lnSpc>
                <a:spcPts val="1400"/>
              </a:lnSpc>
              <a:spcBef>
                <a:spcPts val="28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Evaluation &amp; Management Provider Manual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Manual for ICC, IHBS, TFC</a:t>
            </a:r>
          </a:p>
          <a:p>
            <a:pPr marL="457200" marR="0" indent="320040" algn="l">
              <a:lnSpc>
                <a:spcPts val="1600"/>
              </a:lnSpc>
              <a:spcBef>
                <a:spcPts val="65"/>
              </a:spcBef>
              <a:spcAft>
                <a:spcPts val="50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DHCS Mental Health Services Webpage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81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69 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612775" y="1151890"/>
            <a:ext cx="11337925" cy="5177790"/>
          </a:xfrm>
          <a:prstGeom prst="rect">
            <a:avLst/>
          </a:prstGeom>
          <a:noFill/>
          <a:ln w="8890" cmpd="sng">
            <a:solidFill>
              <a:srgbClr val="000000"/>
            </a:solidFill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12775" y="1151890"/>
            <a:ext cx="11332210" cy="51663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0"/>
          <a:ext cx="119507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37435" indent="0" algn="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950700" cy="78613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1075"/>
              </a:spcAft>
            </a:pPr>
            <a:r>
              <a:rPr lang="en-US" sz="3950" b="1" spc="-60">
                <a:solidFill>
                  <a:srgbClr val="13305A"/>
                </a:solidFill>
                <a:latin typeface="Segoe UI" panose="02020603050405020304" pitchFamily="2"/>
              </a:rPr>
              <a:t>In This Module You Will Learn...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0" y="6431280"/>
            <a:ext cx="11950700" cy="21082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11155680" marR="0" indent="0" algn="l">
              <a:lnSpc>
                <a:spcPts val="1600"/>
              </a:lnSpc>
              <a:spcAft>
                <a:spcPts val="35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7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725170" y="1746250"/>
            <a:ext cx="10802620" cy="42779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73685" rIns="0" bIns="0" anchor="t"/>
          <a:lstStyle/>
          <a:p>
            <a:pPr marL="0" marR="0" indent="0" algn="l">
              <a:lnSpc>
                <a:spcPts val="2900"/>
              </a:lnSpc>
              <a:spcAft>
                <a:spcPts val="0"/>
              </a:spcAft>
            </a:pPr>
            <a:r>
              <a:rPr lang="en-US" sz="3900" spc="11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is Medi-Cal for Kids &amp; Teens </a:t>
            </a:r>
          </a:p>
          <a:p>
            <a:pPr marL="0" marR="0" indent="0" algn="l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900" spc="110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20">
                <a:solidFill>
                  <a:srgbClr val="000000"/>
                </a:solidFill>
                <a:latin typeface="Segoe UI" panose="02020603050405020304" pitchFamily="2"/>
              </a:rPr>
              <a:t> What screening, diagnostic services, and treatment services are covered under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15">
                <a:solidFill>
                  <a:srgbClr val="000000"/>
                </a:solidFill>
                <a:latin typeface="Segoe UI" panose="02020603050405020304" pitchFamily="2"/>
              </a:rPr>
              <a:t>Medi-Cal for Kids &amp; Teens </a:t>
            </a:r>
          </a:p>
          <a:p>
            <a:pPr marL="0" marR="0" indent="0" algn="l">
              <a:lnSpc>
                <a:spcPts val="2600"/>
              </a:lnSpc>
              <a:spcBef>
                <a:spcPts val="1590"/>
              </a:spcBef>
              <a:spcAft>
                <a:spcPts val="0"/>
              </a:spcAft>
            </a:pPr>
            <a:r>
              <a:rPr lang="en-US" sz="390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What the definition of “medical necessity” means for children enrolled in </a:t>
            </a:r>
          </a:p>
          <a:p>
            <a:pPr marL="320040" marR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40">
                <a:solidFill>
                  <a:srgbClr val="000000"/>
                </a:solidFill>
                <a:latin typeface="Segoe UI" panose="02020603050405020304" pitchFamily="2"/>
              </a:rPr>
              <a:t>Medi-Cal </a:t>
            </a:r>
          </a:p>
          <a:p>
            <a:pPr marL="0" marR="0" indent="0" algn="l">
              <a:lnSpc>
                <a:spcPts val="2900"/>
              </a:lnSpc>
              <a:spcBef>
                <a:spcPts val="1590"/>
              </a:spcBef>
              <a:spcAft>
                <a:spcPts val="0"/>
              </a:spcAft>
            </a:pPr>
            <a:r>
              <a:rPr lang="en-US" sz="390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What limitations can be placed on Medi-Cal for Kids &amp; Teens services </a:t>
            </a:r>
          </a:p>
          <a:p>
            <a:pPr marL="0" marR="0" indent="0" algn="l">
              <a:lnSpc>
                <a:spcPts val="29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900" spc="2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 How you can help support access to required services for your patients </a:t>
            </a:r>
          </a:p>
          <a:p>
            <a:pPr marL="0" marR="0" indent="0" algn="l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3900" spc="55">
                <a:solidFill>
                  <a:srgbClr val="782B8A"/>
                </a:solidFill>
                <a:latin typeface="Arial" panose="02020603050405020304" pitchFamily="2"/>
              </a:rPr>
              <a:t>'</a:t>
            </a:r>
            <a:r>
              <a:rPr lang="en-US" sz="2400" spc="-10">
                <a:solidFill>
                  <a:srgbClr val="000000"/>
                </a:solidFill>
                <a:latin typeface="Segoe UI" panose="02020603050405020304" pitchFamily="2"/>
              </a:rPr>
              <a:t> Your role in informing children and families about Medi-Cal for Kids &amp; Teens </a:t>
            </a:r>
          </a:p>
          <a:p>
            <a:pPr marL="320040" marR="0" indent="0" algn="l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covered services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5690870" y="27940"/>
            <a:ext cx="81978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2300"/>
              </a:lnSpc>
              <a:spcAft>
                <a:spcPts val="0"/>
              </a:spcAft>
            </a:pPr>
            <a:r>
              <a:rPr lang="en-US" sz="1750" b="1" spc="-6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3069590" y="339725"/>
            <a:ext cx="6062345" cy="6267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8890" rIns="0" bIns="0" anchor="t"/>
          <a:lstStyle/>
          <a:p>
            <a:pPr marL="0" marR="0" indent="0" algn="ctr">
              <a:lnSpc>
                <a:spcPts val="4800"/>
              </a:lnSpc>
              <a:spcAft>
                <a:spcPts val="0"/>
              </a:spcAft>
            </a:pPr>
            <a:r>
              <a:rPr lang="en-US" sz="3950" b="1" spc="-35">
                <a:solidFill>
                  <a:srgbClr val="13305A"/>
                </a:solidFill>
                <a:latin typeface="Segoe UI" panose="02020603050405020304" pitchFamily="2"/>
              </a:rPr>
              <a:t>Module 2 Sources (2 of 2)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75615" y="966470"/>
            <a:ext cx="4446905" cy="56896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320040" algn="l"/>
              </a:tabLst>
            </a:pPr>
            <a:r>
              <a:rPr lang="en-US" sz="1650" spc="0" dirty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54: CCS Requirements for Primary Care Providers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CCS Program Overview</a:t>
            </a:r>
          </a:p>
          <a:p>
            <a:pPr marL="0" marR="0" indent="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0" dirty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55: CCS Requirements for Primary Care Providers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CCS Program Overview</a:t>
            </a:r>
          </a:p>
          <a:p>
            <a:pPr marL="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0" dirty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 dirty="0">
                <a:solidFill>
                  <a:srgbClr val="000000"/>
                </a:solidFill>
                <a:latin typeface="Segoe UI" panose="02020603050405020304" pitchFamily="2"/>
              </a:rPr>
              <a:t>Slide 56: Classic CCS Counties &amp; CCS WCM Counties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21-005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CCS Program Overview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DHCS CCS WCM Program Overview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DHCS WCM FAQs</a:t>
            </a:r>
          </a:p>
          <a:p>
            <a:pPr marL="0" marR="0" indent="0" algn="l">
              <a:lnSpc>
                <a:spcPts val="1700"/>
              </a:lnSpc>
              <a:spcBef>
                <a:spcPts val="25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-10" dirty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-1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Segoe UI" panose="02020603050405020304" pitchFamily="2"/>
              </a:rPr>
              <a:t>Slide 57: Medi-Cal for Kids &amp; Teens Skilled Nursing Services (1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20-012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EPDST Provider Manual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EPSDT Skilled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PDHC EPDST Manual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Private Duty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Changes in the Authorization Process for PDN</a:t>
            </a:r>
          </a:p>
          <a:p>
            <a:pPr marL="0" marR="0" indent="0" algn="l">
              <a:lnSpc>
                <a:spcPts val="1700"/>
              </a:lnSpc>
              <a:spcBef>
                <a:spcPts val="20"/>
              </a:spcBef>
              <a:spcAft>
                <a:spcPts val="0"/>
              </a:spcAft>
              <a:tabLst>
                <a:tab pos="320040" algn="l"/>
              </a:tabLst>
            </a:pPr>
            <a:r>
              <a:rPr lang="en-US" sz="1650" spc="-10" dirty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-10" dirty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Segoe UI" panose="02020603050405020304" pitchFamily="2"/>
              </a:rPr>
              <a:t>Slide 58: Medi-Cal for Kids &amp; Teens Skilled Nursing Services (2 of 2)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 dirty="0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EPDST Provider Manual EPSDT</a:t>
            </a:r>
          </a:p>
          <a:p>
            <a:pPr marL="457200" marR="0" indent="320040" algn="l">
              <a:lnSpc>
                <a:spcPts val="1400"/>
              </a:lnSpc>
              <a:spcBef>
                <a:spcPts val="24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EPSDT Skilled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EPSDT- Private Duty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Medi-Cal PDHC EPDST Manual</a:t>
            </a:r>
          </a:p>
          <a:p>
            <a:pPr marL="457200" marR="0" indent="320040" algn="l">
              <a:lnSpc>
                <a:spcPts val="1600"/>
              </a:lnSpc>
              <a:spcBef>
                <a:spcPts val="80"/>
              </a:spcBef>
              <a:spcAft>
                <a:spcPts val="450"/>
              </a:spcAft>
              <a:buFont typeface="Wingdings"/>
              <a:buChar char="§"/>
            </a:pPr>
            <a:r>
              <a:rPr lang="en-US" sz="1100" u="sng" spc="0" dirty="0">
                <a:solidFill>
                  <a:srgbClr val="0000FF"/>
                </a:solidFill>
                <a:latin typeface="Segoe UI" panose="02020603050405020304" pitchFamily="2"/>
              </a:rPr>
              <a:t>Changes in the Authorization Process for PDN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6327775" y="966470"/>
            <a:ext cx="4827905" cy="17780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69215" rIns="0" bIns="0" anchor="t"/>
          <a:lstStyle/>
          <a:p>
            <a:pPr marL="0" marR="0" indent="0" algn="l">
              <a:lnSpc>
                <a:spcPts val="1700"/>
              </a:lnSpc>
              <a:spcAft>
                <a:spcPts val="0"/>
              </a:spcAft>
              <a:tabLst>
                <a:tab pos="4846320" algn="r"/>
              </a:tabLst>
            </a:pPr>
            <a:r>
              <a:rPr lang="en-US" sz="1650" spc="0">
                <a:solidFill>
                  <a:srgbClr val="782B8A"/>
                </a:solidFill>
                <a:latin typeface="Tahoma" panose="02020603050405020304" pitchFamily="2"/>
              </a:rPr>
              <a:t>"</a:t>
            </a:r>
            <a:r>
              <a:rPr lang="en-US" sz="100" spc="0">
                <a:solidFill>
                  <a:srgbClr val="000000"/>
                </a:solidFill>
                <a:latin typeface="Segoe UI" panose="02020603050405020304" pitchFamily="2"/>
              </a:rPr>
              <a:t> </a:t>
            </a:r>
            <a:r>
              <a:rPr lang="en-US" sz="1100" spc="0">
                <a:solidFill>
                  <a:srgbClr val="000000"/>
                </a:solidFill>
                <a:latin typeface="Segoe UI" panose="02020603050405020304" pitchFamily="2"/>
              </a:rPr>
              <a:t>Slide 59: Medical Necessity Review Criteria: Private Duty Nursing Example </a:t>
            </a:r>
          </a:p>
          <a:p>
            <a:pPr marL="457200" marR="0" indent="320040" algn="l">
              <a:lnSpc>
                <a:spcPts val="1400"/>
              </a:lnSpc>
              <a:spcBef>
                <a:spcPts val="16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-5">
                <a:solidFill>
                  <a:srgbClr val="0000FF"/>
                </a:solidFill>
                <a:latin typeface="Segoe UI" panose="02020603050405020304" pitchFamily="2"/>
              </a:rPr>
              <a:t>APL 19-010</a:t>
            </a:r>
          </a:p>
          <a:p>
            <a:pPr marL="457200" marR="0" indent="320040" algn="l">
              <a:lnSpc>
                <a:spcPts val="1400"/>
              </a:lnSpc>
              <a:spcBef>
                <a:spcPts val="270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Managed Care Boilerplate Contract</a:t>
            </a:r>
          </a:p>
          <a:p>
            <a:pPr marL="457200" marR="0" indent="320040" algn="l">
              <a:lnSpc>
                <a:spcPts val="1400"/>
              </a:lnSpc>
              <a:spcBef>
                <a:spcPts val="23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Provider Manual</a:t>
            </a:r>
          </a:p>
          <a:p>
            <a:pPr marL="457200" marR="0" indent="320040" algn="l">
              <a:lnSpc>
                <a:spcPts val="1400"/>
              </a:lnSpc>
              <a:spcBef>
                <a:spcPts val="24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PDHC EPDST Manual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Skilled Nursing Services</a:t>
            </a:r>
          </a:p>
          <a:p>
            <a:pPr marL="457200" marR="0" indent="320040" algn="l">
              <a:lnSpc>
                <a:spcPts val="1400"/>
              </a:lnSpc>
              <a:spcBef>
                <a:spcPts val="265"/>
              </a:spcBef>
              <a:spcAft>
                <a:spcPts val="0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Medi-Cal EPSDT Private Duty Nursing Services</a:t>
            </a:r>
          </a:p>
          <a:p>
            <a:pPr marL="457200" marR="0" indent="320040" algn="l">
              <a:lnSpc>
                <a:spcPts val="1600"/>
              </a:lnSpc>
              <a:spcBef>
                <a:spcPts val="45"/>
              </a:spcBef>
              <a:spcAft>
                <a:spcPts val="505"/>
              </a:spcAft>
              <a:buFont typeface="Wingdings"/>
              <a:buChar char="§"/>
            </a:pPr>
            <a:r>
              <a:rPr lang="en-US" sz="1100" u="sng" spc="0">
                <a:solidFill>
                  <a:srgbClr val="0000FF"/>
                </a:solidFill>
                <a:latin typeface="Segoe UI" panose="02020603050405020304" pitchFamily="2"/>
              </a:rPr>
              <a:t>Changes in the Authorization Process for PDN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11040745" y="6431280"/>
            <a:ext cx="2781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70 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0"/>
          </p:nvPr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0">
                <a:solidFill>
                  <a:srgbClr val="FFFFFF"/>
                </a:solidFill>
                <a:latin typeface="Segoe UI" panose="02020603050405020304" pitchFamily="2"/>
              </a:rPr>
              <a:t>Sources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356870" y="1256030"/>
            <a:ext cx="6426200" cy="4870450"/>
          </a:xfrm>
          <a:prstGeom prst="rect">
            <a:avLst/>
          </a:prstGeom>
          <a:solidFill>
            <a:srgbClr val="FFEBFF"/>
          </a:solidFill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endParaRPr/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7470775" y="1337945"/>
            <a:ext cx="4008120" cy="487108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0"/>
            <a:ext cx="6096000" cy="365760"/>
          </a:xfrm>
          <a:prstGeom prst="rect">
            <a:avLst/>
          </a:prstGeom>
          <a:solidFill>
            <a:srgbClr val="782B8A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b="1" spc="-55">
                <a:solidFill>
                  <a:srgbClr val="FFFFFF"/>
                </a:solidFill>
                <a:latin typeface="Segoe UI" panose="02020603050405020304" pitchFamily="2"/>
              </a:rPr>
              <a:t>Module 1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96000" y="0"/>
            <a:ext cx="6096000" cy="365760"/>
          </a:xfrm>
          <a:prstGeom prst="rect">
            <a:avLst/>
          </a:prstGeom>
          <a:solidFill>
            <a:srgbClr val="F1F1F1"/>
          </a:solidFill>
          <a:ln w="0" cmpd="sng">
            <a:noFill/>
            <a:prstDash val="solid"/>
          </a:ln>
        </p:spPr>
        <p:txBody>
          <a:bodyPr vert="horz" lIns="0" tIns="27940" rIns="0" bIns="0" anchor="t"/>
          <a:lstStyle/>
          <a:p>
            <a:pPr marL="0" marR="0" indent="0" algn="ctr">
              <a:lnSpc>
                <a:spcPts val="2300"/>
              </a:lnSpc>
              <a:spcAft>
                <a:spcPts val="330"/>
              </a:spcAft>
            </a:pPr>
            <a:r>
              <a:rPr lang="en-US" sz="1750" spc="-30">
                <a:solidFill>
                  <a:srgbClr val="7E7E7E"/>
                </a:solidFill>
                <a:latin typeface="Segoe UI" panose="02020603050405020304" pitchFamily="2"/>
              </a:rPr>
              <a:t>Module 2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119380" y="365760"/>
            <a:ext cx="11950700" cy="8902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ctr">
              <a:lnSpc>
                <a:spcPts val="5000"/>
              </a:lnSpc>
              <a:spcAft>
                <a:spcPts val="1935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What is Medi-Cal for Kids &amp; Teens?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356870" y="1256030"/>
            <a:ext cx="6426200" cy="53860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264160" rIns="0" bIns="0" anchor="t"/>
          <a:lstStyle/>
          <a:p>
            <a:pPr marL="91440" marR="0" indent="0" algn="l">
              <a:lnSpc>
                <a:spcPts val="2700"/>
              </a:lnSpc>
              <a:spcAft>
                <a:spcPts val="0"/>
              </a:spcAft>
            </a:pPr>
            <a:r>
              <a:rPr lang="en-US" sz="2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Requires comprehensive age-appropriate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health care services be provided to all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Medi-Cal enrolled children and youth under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75">
                <a:solidFill>
                  <a:srgbClr val="000000"/>
                </a:solidFill>
                <a:latin typeface="Segoe UI" panose="02020603050405020304" pitchFamily="2"/>
              </a:rPr>
              <a:t>age 21 </a:t>
            </a:r>
          </a:p>
          <a:p>
            <a:pPr marL="91440" marR="0" indent="0" algn="l">
              <a:lnSpc>
                <a:spcPts val="2700"/>
              </a:lnSpc>
              <a:spcBef>
                <a:spcPts val="3020"/>
              </a:spcBef>
              <a:spcAft>
                <a:spcPts val="0"/>
              </a:spcAft>
            </a:pPr>
            <a:r>
              <a:rPr lang="en-US" sz="2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Requires preventive screening, diagnostic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services, and treatment services </a:t>
            </a:r>
          </a:p>
          <a:p>
            <a:pPr marL="91440" marR="0" indent="0" algn="l">
              <a:lnSpc>
                <a:spcPts val="2700"/>
              </a:lnSpc>
              <a:spcBef>
                <a:spcPts val="3020"/>
              </a:spcBef>
              <a:spcAft>
                <a:spcPts val="0"/>
              </a:spcAft>
            </a:pPr>
            <a:r>
              <a:rPr lang="en-US" sz="2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 Screenings, coverage requirements, and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definition of medical necessity for children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-5">
                <a:solidFill>
                  <a:srgbClr val="000000"/>
                </a:solidFill>
                <a:latin typeface="Segoe UI" panose="02020603050405020304" pitchFamily="2"/>
              </a:rPr>
              <a:t>enrolled in Medi-Cal are more robust than </a:t>
            </a:r>
          </a:p>
          <a:p>
            <a:pPr marL="411480" marR="0" indent="0" algn="l">
              <a:lnSpc>
                <a:spcPts val="2900"/>
              </a:lnSpc>
              <a:spcBef>
                <a:spcPts val="0"/>
              </a:spcBef>
              <a:spcAft>
                <a:spcPts val="5910"/>
              </a:spcAft>
            </a:pPr>
            <a:r>
              <a:rPr lang="en-US" sz="2400" spc="0">
                <a:solidFill>
                  <a:srgbClr val="000000"/>
                </a:solidFill>
                <a:latin typeface="Segoe UI" panose="02020603050405020304" pitchFamily="2"/>
              </a:rPr>
              <a:t>that for adults’ care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11186160" y="6431280"/>
            <a:ext cx="73025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8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0"/>
          </p:nvPr>
        </p:nvSpPr>
        <p:spPr>
          <a:xfrm>
            <a:off x="7830185" y="1372235"/>
            <a:ext cx="2426335" cy="63309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10">
                <a:solidFill>
                  <a:srgbClr val="FFFFFF"/>
                </a:solidFill>
                <a:latin typeface="Segoe UI" panose="02020603050405020304" pitchFamily="2"/>
              </a:rPr>
              <a:t>Goal of Medi-Cal for </a:t>
            </a:r>
          </a:p>
          <a:p>
            <a:pPr marL="0" marR="0" indent="0" algn="ctr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b="1" spc="-5">
                <a:solidFill>
                  <a:srgbClr val="FFFFFF"/>
                </a:solidFill>
                <a:latin typeface="Segoe UI" panose="02020603050405020304" pitchFamily="2"/>
              </a:rPr>
              <a:t>Kids &amp; Teens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0"/>
          </p:nvPr>
        </p:nvSpPr>
        <p:spPr>
          <a:xfrm>
            <a:off x="7839710" y="2277745"/>
            <a:ext cx="32734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i="1" spc="0">
                <a:solidFill>
                  <a:srgbClr val="000000"/>
                </a:solidFill>
                <a:latin typeface="Segoe UI" panose="02020603050405020304" pitchFamily="2"/>
              </a:rPr>
              <a:t>Ensure that children get the 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/>
          </p:nvPr>
        </p:nvSpPr>
        <p:spPr>
          <a:xfrm>
            <a:off x="8820785" y="5359400"/>
            <a:ext cx="132016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45">
                <a:solidFill>
                  <a:srgbClr val="FFFFFF"/>
                </a:solidFill>
                <a:latin typeface="Segoe UI" panose="02020603050405020304" pitchFamily="2"/>
              </a:rPr>
              <a:t>Right Place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0"/>
          </p:nvPr>
        </p:nvSpPr>
        <p:spPr>
          <a:xfrm>
            <a:off x="8839200" y="4197985"/>
            <a:ext cx="128333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600"/>
              </a:lnSpc>
              <a:spcAft>
                <a:spcPts val="0"/>
              </a:spcAft>
            </a:pPr>
            <a:r>
              <a:rPr lang="en-US" sz="1950" b="1" spc="-55">
                <a:solidFill>
                  <a:srgbClr val="FFFFFF"/>
                </a:solidFill>
                <a:latin typeface="Segoe UI" panose="02020603050405020304" pitchFamily="2"/>
              </a:rPr>
              <a:t>Right Time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0"/>
          </p:nvPr>
        </p:nvSpPr>
        <p:spPr>
          <a:xfrm>
            <a:off x="8866505" y="3033395"/>
            <a:ext cx="1228725" cy="33147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175" rIns="0" bIns="0" anchor="t"/>
          <a:lstStyle/>
          <a:p>
            <a:pPr marL="0" marR="0" indent="0" algn="l">
              <a:lnSpc>
                <a:spcPts val="2500"/>
              </a:lnSpc>
              <a:spcAft>
                <a:spcPts val="0"/>
              </a:spcAft>
            </a:pPr>
            <a:r>
              <a:rPr lang="en-US" sz="1950" b="1" spc="-55">
                <a:solidFill>
                  <a:srgbClr val="FFFFFF"/>
                </a:solidFill>
                <a:latin typeface="Segoe UI" panose="02020603050405020304" pitchFamily="2"/>
              </a:rPr>
              <a:t>Right Care 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idx="10"/>
          </p:nvPr>
        </p:nvSpPr>
        <p:spPr>
          <a:xfrm>
            <a:off x="9192895" y="3646170"/>
            <a:ext cx="569595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0">
                <a:solidFill>
                  <a:srgbClr val="000000"/>
                </a:solidFill>
                <a:latin typeface="Segoe UI" panose="02020603050405020304" pitchFamily="2"/>
              </a:rPr>
              <a:t>at the 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idx="10"/>
          </p:nvPr>
        </p:nvSpPr>
        <p:spPr>
          <a:xfrm>
            <a:off x="9201785" y="4810760"/>
            <a:ext cx="554990" cy="29591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0" marR="0" indent="0" algn="l">
              <a:lnSpc>
                <a:spcPts val="2300"/>
              </a:lnSpc>
              <a:spcAft>
                <a:spcPts val="0"/>
              </a:spcAft>
            </a:pPr>
            <a:r>
              <a:rPr lang="en-US" sz="1750" i="1" spc="-85">
                <a:solidFill>
                  <a:srgbClr val="000000"/>
                </a:solidFill>
                <a:latin typeface="Segoe UI" panose="02020603050405020304" pitchFamily="2"/>
              </a:rPr>
              <a:t>in the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93775" y="1847215"/>
            <a:ext cx="10109835" cy="403225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0"/>
          <a:ext cx="11112500" cy="36576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b="1" spc="0">
                          <a:solidFill>
                            <a:srgbClr val="FFFFFF"/>
                          </a:solidFill>
                          <a:latin typeface="Segoe UI" panose="02020603050405020304" pitchFamily="2"/>
                        </a:rPr>
                        <a:t>Module 1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  <a:solidFill>
                      <a:srgbClr val="782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99235" indent="0" algn="r">
                        <a:lnSpc>
                          <a:spcPts val="2300"/>
                        </a:lnSpc>
                        <a:spcBef>
                          <a:spcPts val="220"/>
                        </a:spcBef>
                        <a:spcAft>
                          <a:spcPts val="330"/>
                        </a:spcAft>
                      </a:pPr>
                      <a:r>
                        <a:rPr lang="en-US" sz="1750" spc="0">
                          <a:solidFill>
                            <a:srgbClr val="7E7E7E"/>
                          </a:solidFill>
                          <a:latin typeface="Segoe UI" panose="02020603050405020304" pitchFamily="2"/>
                        </a:rPr>
                        <a:t>Module 2 </a:t>
                      </a:r>
                    </a:p>
                  </a:txBody>
                  <a:tcPr marL="0" marR="0" marT="0" marB="0" anchor="ctr">
                    <a:lnL w="0" cmpd="sng">
                      <a:noFill/>
                      <a:prstDash val="solid"/>
                    </a:lnL>
                    <a:lnR w="0" cmpd="sng">
                      <a:noFill/>
                      <a:prstDash val="solid"/>
                    </a:lnR>
                    <a:lnT w="0" cmpd="sng">
                      <a:noFill/>
                      <a:prstDash val="solid"/>
                    </a:lnT>
                    <a:lnB w="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0" y="365760"/>
            <a:ext cx="11112500" cy="148145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/>
          <a:lstStyle/>
          <a:p>
            <a:pPr marL="1508760" marR="0" indent="0" algn="l">
              <a:lnSpc>
                <a:spcPts val="4600"/>
              </a:lnSpc>
              <a:spcAft>
                <a:spcPts val="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Medi-Cal for Kids &amp; Teens Services Are </a:t>
            </a:r>
          </a:p>
          <a:p>
            <a:pPr marL="0" marR="0" indent="0" algn="ctr">
              <a:lnSpc>
                <a:spcPts val="4700"/>
              </a:lnSpc>
              <a:spcBef>
                <a:spcPts val="0"/>
              </a:spcBef>
              <a:spcAft>
                <a:spcPts val="2300"/>
              </a:spcAft>
            </a:pPr>
            <a:r>
              <a:rPr lang="en-US" sz="3950" b="1" spc="0">
                <a:solidFill>
                  <a:srgbClr val="13305A"/>
                </a:solidFill>
                <a:latin typeface="Segoe UI" panose="02020603050405020304" pitchFamily="2"/>
              </a:rPr>
              <a:t>Free for Most Children Under Age 21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xfrm>
            <a:off x="3782695" y="2188845"/>
            <a:ext cx="7193280" cy="107632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6045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-1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-10">
                <a:solidFill>
                  <a:srgbClr val="000000"/>
                </a:solidFill>
                <a:latin typeface="Segoe UI" panose="02020603050405020304" pitchFamily="2"/>
              </a:rPr>
              <a:t> All medically necessary Medi-Cal for Kids &amp; Teens preventive,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screening, diagnostic, and treatment services for children and </a:t>
            </a:r>
          </a:p>
          <a:p>
            <a:pPr marL="320040" marR="0" indent="0" algn="l">
              <a:lnSpc>
                <a:spcPts val="2400"/>
              </a:lnSpc>
              <a:spcBef>
                <a:spcPts val="10"/>
              </a:spcBef>
              <a:spcAft>
                <a:spcPts val="42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youth are </a:t>
            </a:r>
            <a:r>
              <a:rPr lang="en-US" sz="1950" b="1" spc="-20">
                <a:solidFill>
                  <a:srgbClr val="000000"/>
                </a:solidFill>
                <a:latin typeface="Segoe UI" panose="02020603050405020304" pitchFamily="2"/>
              </a:rPr>
              <a:t>free </a:t>
            </a: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for most children and youth under age 21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>
          <a:xfrm>
            <a:off x="3782695" y="3411220"/>
            <a:ext cx="7141210" cy="163004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102870" rIns="0" bIns="0" anchor="t"/>
          <a:lstStyle/>
          <a:p>
            <a:pPr marL="0" marR="0" indent="0" algn="l">
              <a:lnSpc>
                <a:spcPts val="2400"/>
              </a:lnSpc>
              <a:spcAft>
                <a:spcPts val="0"/>
              </a:spcAft>
            </a:pPr>
            <a:r>
              <a:rPr lang="en-US" sz="1950" spc="0">
                <a:solidFill>
                  <a:srgbClr val="782B8A"/>
                </a:solidFill>
                <a:latin typeface="Segoe UI" panose="02020603050405020304" pitchFamily="2"/>
              </a:rPr>
              <a:t>»</a:t>
            </a:r>
            <a:r>
              <a:rPr lang="en-US" sz="1950" spc="0">
                <a:solidFill>
                  <a:srgbClr val="000000"/>
                </a:solidFill>
                <a:latin typeface="Segoe UI" panose="02020603050405020304" pitchFamily="2"/>
              </a:rPr>
              <a:t> Some youth between ages 18 and 20 enrolled in Medi-Cal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may pay a “Share of Cost” for some treatment based on their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income and family size. This is determined at the time of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25">
                <a:solidFill>
                  <a:srgbClr val="000000"/>
                </a:solidFill>
                <a:latin typeface="Segoe UI" panose="02020603050405020304" pitchFamily="2"/>
              </a:rPr>
              <a:t>Medi-Cal eligibility. These youth are “carved out” of Medi-Cal </a:t>
            </a:r>
          </a:p>
          <a:p>
            <a:pPr marL="320040" marR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50" spc="-15">
                <a:solidFill>
                  <a:srgbClr val="000000"/>
                </a:solidFill>
                <a:latin typeface="Segoe UI" panose="02020603050405020304" pitchFamily="2"/>
              </a:rPr>
              <a:t>managed care and receive services through fee-for-service.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11132820" y="6431280"/>
            <a:ext cx="176530" cy="202565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3810" rIns="0" bIns="0" anchor="t"/>
          <a:lstStyle/>
          <a:p>
            <a:pPr marL="0" marR="0" indent="0" algn="l">
              <a:lnSpc>
                <a:spcPts val="1500"/>
              </a:lnSpc>
              <a:spcAft>
                <a:spcPts val="0"/>
              </a:spcAft>
            </a:pPr>
            <a:r>
              <a:rPr lang="en-US" sz="1200" spc="0">
                <a:solidFill>
                  <a:srgbClr val="888888"/>
                </a:solidFill>
                <a:latin typeface="Segoe UI" panose="02020603050405020304" pitchFamily="2"/>
              </a:rPr>
              <a:t>9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3B125C09A3394684EBA8C5BD5C8C92" ma:contentTypeVersion="1" ma:contentTypeDescription="Create a new document." ma:contentTypeScope="" ma:versionID="e0ddab32dc70035b383d780b07494bc3">
  <xsd:schema xmlns:xsd="http://www.w3.org/2001/XMLSchema" xmlns:xs="http://www.w3.org/2001/XMLSchema" xmlns:p="http://schemas.microsoft.com/office/2006/metadata/properties" xmlns:ns2="b5454243-f892-452c-bd14-fa6f540fff70" targetNamespace="http://schemas.microsoft.com/office/2006/metadata/properties" ma:root="true" ma:fieldsID="3e3b0d72c7c49378f137cc0d5482df1e" ns2:_="">
    <xsd:import namespace="b5454243-f892-452c-bd14-fa6f540fff7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4243-f892-452c-bd14-fa6f540fff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4BCF70-C7D5-4350-AFE9-7114F9EF12BB}"/>
</file>

<file path=customXml/itemProps2.xml><?xml version="1.0" encoding="utf-8"?>
<ds:datastoreItem xmlns:ds="http://schemas.openxmlformats.org/officeDocument/2006/customXml" ds:itemID="{0BFA27E6-4EB6-4480-9917-3B9AB1507F4F}"/>
</file>

<file path=customXml/itemProps3.xml><?xml version="1.0" encoding="utf-8"?>
<ds:datastoreItem xmlns:ds="http://schemas.openxmlformats.org/officeDocument/2006/customXml" ds:itemID="{A9DDD83F-24F2-482D-8B24-E824B30B173F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12144</Words>
  <Application>Microsoft Office PowerPoint</Application>
  <PresentationFormat>Widescreen</PresentationFormat>
  <Paragraphs>1677</Paragraphs>
  <Slides>70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9" baseType="lpstr">
      <vt:lpstr>Arial</vt:lpstr>
      <vt:lpstr>Calibri</vt:lpstr>
      <vt:lpstr>Segoe UI</vt:lpstr>
      <vt:lpstr>Symbol</vt:lpstr>
      <vt:lpstr>Tahoma</vt:lpstr>
      <vt:lpstr>Times New Roman</vt:lpstr>
      <vt:lpstr>Verdana</vt:lpstr>
      <vt:lpstr>Wingdings</vt:lpstr>
      <vt:lpstr>default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Tkachuk, Katie (DIR-OC) @ DHCS</dc:creator>
  <cp:lastModifiedBy>Theresa Moore</cp:lastModifiedBy>
  <cp:revision>18</cp:revision>
  <dcterms:created xsi:type="dcterms:W3CDTF">2023-11-20T19:58:14Z</dcterms:created>
  <dcterms:modified xsi:type="dcterms:W3CDTF">2023-12-12T17:59:52Z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0x010100013B125C09A3394684EBA8C5BD5C8C92</vt:lpwstr>
  </property>
</Properties>
</file>