
<file path=[Content_Types].xml><?xml version="1.0" encoding="utf-8"?>
<Types xmlns="http://schemas.openxmlformats.org/package/2006/content-types">
  <Default Extension="3B7E0340" ContentType="image/jpeg"/>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2" r:id="rId4"/>
    <p:sldMasterId id="2147483712" r:id="rId5"/>
  </p:sldMasterIdLst>
  <p:notesMasterIdLst>
    <p:notesMasterId r:id="rId24"/>
  </p:notesMasterIdLst>
  <p:sldIdLst>
    <p:sldId id="259" r:id="rId6"/>
    <p:sldId id="260" r:id="rId7"/>
    <p:sldId id="261" r:id="rId8"/>
    <p:sldId id="262" r:id="rId9"/>
    <p:sldId id="265" r:id="rId10"/>
    <p:sldId id="278" r:id="rId11"/>
    <p:sldId id="279" r:id="rId12"/>
    <p:sldId id="280" r:id="rId13"/>
    <p:sldId id="275" r:id="rId14"/>
    <p:sldId id="267" r:id="rId15"/>
    <p:sldId id="266" r:id="rId16"/>
    <p:sldId id="270" r:id="rId17"/>
    <p:sldId id="268" r:id="rId18"/>
    <p:sldId id="269" r:id="rId19"/>
    <p:sldId id="271" r:id="rId20"/>
    <p:sldId id="274"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 Bittner" initials="BB" lastIdx="4" clrIdx="0">
    <p:extLst>
      <p:ext uri="{19B8F6BF-5375-455C-9EA6-DF929625EA0E}">
        <p15:presenceInfo xmlns:p15="http://schemas.microsoft.com/office/powerpoint/2012/main" userId="Bill Bittner" providerId="None"/>
      </p:ext>
    </p:extLst>
  </p:cmAuthor>
  <p:cmAuthor id="2" name="Kimberly Diep" initials="KD" lastIdx="7" clrIdx="1">
    <p:extLst>
      <p:ext uri="{19B8F6BF-5375-455C-9EA6-DF929625EA0E}">
        <p15:presenceInfo xmlns:p15="http://schemas.microsoft.com/office/powerpoint/2012/main" userId="S-1-5-21-1343024091-839522115-226527043-72903" providerId="AD"/>
      </p:ext>
    </p:extLst>
  </p:cmAuthor>
  <p:cmAuthor id="3" name="Erin Mills(Consultant)" initials="EM" lastIdx="0" clrIdx="2">
    <p:extLst>
      <p:ext uri="{19B8F6BF-5375-455C-9EA6-DF929625EA0E}">
        <p15:presenceInfo xmlns:p15="http://schemas.microsoft.com/office/powerpoint/2012/main" userId="Erin Mills(Consulta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D4"/>
    <a:srgbClr val="01426A"/>
    <a:srgbClr val="555555"/>
    <a:srgbClr val="F9A13A"/>
    <a:srgbClr val="FFE05C"/>
    <a:srgbClr val="0048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2"/>
    <p:restoredTop sz="94560"/>
  </p:normalViewPr>
  <p:slideViewPr>
    <p:cSldViewPr snapToGrid="0" snapToObjects="1" showGuides="1">
      <p:cViewPr varScale="1">
        <p:scale>
          <a:sx n="101" d="100"/>
          <a:sy n="101" d="100"/>
        </p:scale>
        <p:origin x="183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8D077-9B6D-634C-9770-5FDF77B84FED}" type="datetimeFigureOut">
              <a:rPr lang="en-US" smtClean="0"/>
              <a:t>6/22/2023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AC8905-CC67-2D40-802F-1744C7F91701}" type="slidenum">
              <a:rPr lang="en-US" smtClean="0"/>
              <a:t>‹#›</a:t>
            </a:fld>
            <a:endParaRPr lang="en-US"/>
          </a:p>
        </p:txBody>
      </p:sp>
    </p:spTree>
    <p:extLst>
      <p:ext uri="{BB962C8B-B14F-4D97-AF65-F5344CB8AC3E}">
        <p14:creationId xmlns:p14="http://schemas.microsoft.com/office/powerpoint/2010/main" val="321070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C8905-CC67-2D40-802F-1744C7F91701}" type="slidenum">
              <a:rPr lang="en-US" smtClean="0"/>
              <a:t>3</a:t>
            </a:fld>
            <a:endParaRPr lang="en-US"/>
          </a:p>
        </p:txBody>
      </p:sp>
    </p:spTree>
    <p:extLst>
      <p:ext uri="{BB962C8B-B14F-4D97-AF65-F5344CB8AC3E}">
        <p14:creationId xmlns:p14="http://schemas.microsoft.com/office/powerpoint/2010/main" val="477400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C8905-CC67-2D40-802F-1744C7F91701}" type="slidenum">
              <a:rPr lang="en-US" smtClean="0"/>
              <a:t>4</a:t>
            </a:fld>
            <a:endParaRPr lang="en-US"/>
          </a:p>
        </p:txBody>
      </p:sp>
    </p:spTree>
    <p:extLst>
      <p:ext uri="{BB962C8B-B14F-4D97-AF65-F5344CB8AC3E}">
        <p14:creationId xmlns:p14="http://schemas.microsoft.com/office/powerpoint/2010/main" val="524863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20240" y="365760"/>
            <a:ext cx="6858000" cy="1267520"/>
          </a:xfrm>
          <a:prstGeom prst="rect">
            <a:avLst/>
          </a:prstGeom>
        </p:spPr>
        <p:txBody>
          <a:bodyPr wrap="none" anchor="t" anchorCtr="0"/>
          <a:lstStyle>
            <a:lvl1pPr algn="l">
              <a:defRPr sz="4400" b="1" i="0" baseline="0">
                <a:solidFill>
                  <a:schemeClr val="bg1"/>
                </a:solidFill>
                <a:latin typeface="Helvetica" charset="0"/>
                <a:ea typeface="Helvetica" charset="0"/>
                <a:cs typeface="Helvetica" charset="0"/>
              </a:defRPr>
            </a:lvl1pPr>
          </a:lstStyle>
          <a:p>
            <a:r>
              <a:rPr lang="en-US" dirty="0"/>
              <a:t>Click to add title</a:t>
            </a:r>
          </a:p>
        </p:txBody>
      </p:sp>
    </p:spTree>
    <p:extLst>
      <p:ext uri="{BB962C8B-B14F-4D97-AF65-F5344CB8AC3E}">
        <p14:creationId xmlns:p14="http://schemas.microsoft.com/office/powerpoint/2010/main" val="47331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502285"/>
            <a:ext cx="7886700" cy="662939"/>
          </a:xfrm>
          <a:prstGeom prst="rect">
            <a:avLst/>
          </a:prstGeom>
        </p:spPr>
        <p:txBody>
          <a:bodyPr anchor="t" anchorCtr="0"/>
          <a:lstStyle>
            <a:lvl1pPr>
              <a:defRPr sz="2800" b="1" i="0" baseline="0">
                <a:solidFill>
                  <a:srgbClr val="01426A"/>
                </a:solidFill>
                <a:latin typeface="Helvetica" charset="0"/>
                <a:ea typeface="Helvetica" charset="0"/>
                <a:cs typeface="Helvetica" charset="0"/>
              </a:defRPr>
            </a:lvl1pPr>
          </a:lstStyle>
          <a:p>
            <a:r>
              <a:rPr lang="en-US" dirty="0"/>
              <a:t>Click to add title</a:t>
            </a:r>
          </a:p>
        </p:txBody>
      </p:sp>
      <p:sp>
        <p:nvSpPr>
          <p:cNvPr id="3" name="Text Placeholder 2"/>
          <p:cNvSpPr>
            <a:spLocks noGrp="1"/>
          </p:cNvSpPr>
          <p:nvPr>
            <p:ph type="body" idx="1" hasCustomPrompt="1"/>
          </p:nvPr>
        </p:nvSpPr>
        <p:spPr>
          <a:xfrm>
            <a:off x="914400" y="1265839"/>
            <a:ext cx="7886700" cy="391309"/>
          </a:xfrm>
          <a:prstGeom prst="rect">
            <a:avLst/>
          </a:prstGeom>
        </p:spPr>
        <p:txBody>
          <a:bodyPr wrap="none"/>
          <a:lstStyle>
            <a:lvl1pPr marL="0" indent="0">
              <a:buNone/>
              <a:defRPr sz="1600" b="0" i="0" baseline="0">
                <a:solidFill>
                  <a:srgbClr val="555555"/>
                </a:solidFill>
                <a:latin typeface="Helvetica" charset="0"/>
                <a:ea typeface="Helvetica" charset="0"/>
                <a:cs typeface="Helvetic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7" name="Slide Number Placeholder 5"/>
          <p:cNvSpPr>
            <a:spLocks noGrp="1"/>
          </p:cNvSpPr>
          <p:nvPr>
            <p:ph type="sldNum" sz="quarter" idx="12"/>
          </p:nvPr>
        </p:nvSpPr>
        <p:spPr>
          <a:xfrm>
            <a:off x="6318985" y="6445251"/>
            <a:ext cx="2510689" cy="228600"/>
          </a:xfrm>
          <a:prstGeom prst="rect">
            <a:avLst/>
          </a:prstGeom>
        </p:spPr>
        <p:txBody>
          <a:bodyPr wrap="none" lIns="0" tIns="0" rIns="91440" bIns="0" anchor="ctr" anchorCtr="0"/>
          <a:lstStyle>
            <a:lvl1pPr algn="r">
              <a:defRPr sz="1000">
                <a:solidFill>
                  <a:srgbClr val="F9A13A"/>
                </a:solidFill>
                <a:latin typeface="Helvetica" charset="0"/>
                <a:ea typeface="Helvetica" charset="0"/>
                <a:cs typeface="Helvetica" charset="0"/>
              </a:defRPr>
            </a:lvl1pPr>
          </a:lstStyle>
          <a:p>
            <a:r>
              <a:rPr lang="en-US" dirty="0"/>
              <a:t>  Click here to edit footer | </a:t>
            </a:r>
            <a:fld id="{7F9C2EE9-199B-184B-BB68-CD2E993A9D47}" type="slidenum">
              <a:rPr lang="en-US" smtClean="0"/>
              <a:pPr/>
              <a:t>‹#›</a:t>
            </a:fld>
            <a:endParaRPr lang="en-US" dirty="0"/>
          </a:p>
        </p:txBody>
      </p:sp>
      <p:sp>
        <p:nvSpPr>
          <p:cNvPr id="5" name="Content Placeholder 2"/>
          <p:cNvSpPr>
            <a:spLocks noGrp="1"/>
          </p:cNvSpPr>
          <p:nvPr>
            <p:ph idx="13" hasCustomPrompt="1"/>
          </p:nvPr>
        </p:nvSpPr>
        <p:spPr>
          <a:xfrm>
            <a:off x="914400" y="1756227"/>
            <a:ext cx="7886700" cy="4351338"/>
          </a:xfrm>
          <a:prstGeom prst="rect">
            <a:avLst/>
          </a:prstGeom>
        </p:spPr>
        <p:txBody>
          <a:bodyPr/>
          <a:lstStyle>
            <a:lvl1pPr marL="137160" indent="-137160">
              <a:buClr>
                <a:srgbClr val="F9A13A"/>
              </a:buClr>
              <a:defRPr sz="1600" b="0" i="0">
                <a:solidFill>
                  <a:srgbClr val="555555"/>
                </a:solidFill>
                <a:latin typeface="Helvetica" charset="0"/>
                <a:ea typeface="Helvetica" charset="0"/>
                <a:cs typeface="Helvetica" charset="0"/>
              </a:defRPr>
            </a:lvl1pPr>
            <a:lvl2pPr marL="411480" indent="-228600">
              <a:buClr>
                <a:srgbClr val="01426A"/>
              </a:buClr>
              <a:buSzPct val="100000"/>
              <a:buFont typeface="LucidaGrande" charset="0"/>
              <a:buChar char="-"/>
              <a:defRPr sz="1600" b="0" i="0">
                <a:solidFill>
                  <a:srgbClr val="555555"/>
                </a:solidFill>
                <a:latin typeface="Helvetica" charset="0"/>
                <a:ea typeface="Helvetica" charset="0"/>
                <a:cs typeface="Helvetica" charset="0"/>
              </a:defRPr>
            </a:lvl2pPr>
            <a:lvl3pPr marL="594360" indent="-137160">
              <a:buClr>
                <a:srgbClr val="F9A13A"/>
              </a:buClr>
              <a:defRPr sz="1600" b="0" i="0">
                <a:solidFill>
                  <a:srgbClr val="555555"/>
                </a:solidFill>
                <a:latin typeface="Helvetica" charset="0"/>
                <a:ea typeface="Helvetica" charset="0"/>
                <a:cs typeface="Helvetica" charset="0"/>
              </a:defRPr>
            </a:lvl3pPr>
            <a:lvl4pPr marL="868680" indent="-228600">
              <a:buClr>
                <a:srgbClr val="01426A"/>
              </a:buClr>
              <a:buSzPct val="100000"/>
              <a:buFont typeface="LucidaGrande" charset="0"/>
              <a:buChar char="▫"/>
              <a:defRPr sz="1600" b="0" i="0" baseline="0">
                <a:solidFill>
                  <a:srgbClr val="555555"/>
                </a:solidFill>
                <a:latin typeface="Helvetica" charset="0"/>
                <a:ea typeface="Helvetica" charset="0"/>
                <a:cs typeface="Helvetica" charset="0"/>
              </a:defRPr>
            </a:lvl4pPr>
          </a:lstStyle>
          <a:p>
            <a:pPr lvl="0"/>
            <a:r>
              <a:rPr lang="en-US" dirty="0"/>
              <a:t>Click to add list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0520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739131"/>
      </p:ext>
    </p:extLst>
  </p:cSld>
  <p:clrMap bg1="lt1" tx1="dk1" bg2="lt2" tx2="dk2" accent1="accent1" accent2="accent2" accent3="accent3" accent4="accent4" accent5="accent5" accent6="accent6" hlink="hlink" folHlink="folHlink"/>
  <p:sldLayoutIdLst>
    <p:sldLayoutId id="2147483723"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067195"/>
      </p:ext>
    </p:extLst>
  </p:cSld>
  <p:clrMap bg1="lt1" tx1="dk1" bg2="lt2" tx2="dk2" accent1="accent1" accent2="accent2" accent3="accent3" accent4="accent4" accent5="accent5" accent6="accent6" hlink="hlink" folHlink="folHlink"/>
  <p:sldLayoutIdLst>
    <p:sldLayoutId id="2147483715"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3B7E0340"/><Relationship Id="rId2" Type="http://schemas.openxmlformats.org/officeDocument/2006/relationships/image" Target="../media/image7.3B7E0340"/><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2824" y="373174"/>
            <a:ext cx="7100192" cy="1267520"/>
          </a:xfrm>
        </p:spPr>
        <p:txBody>
          <a:bodyPr/>
          <a:lstStyle/>
          <a:p>
            <a:r>
              <a:rPr lang="en-US" sz="3200" dirty="0"/>
              <a:t>Monitoring Participating Provider </a:t>
            </a:r>
            <a:br>
              <a:rPr lang="en-US" sz="3200" dirty="0"/>
            </a:br>
            <a:r>
              <a:rPr lang="en-US" sz="3200" dirty="0"/>
              <a:t>Groups (PPGs) for Compliance </a:t>
            </a:r>
            <a:br>
              <a:rPr lang="en-US" sz="3200" dirty="0"/>
            </a:br>
            <a:r>
              <a:rPr lang="en-US" sz="3200" dirty="0"/>
              <a:t>with Initial Health </a:t>
            </a:r>
            <a:br>
              <a:rPr lang="en-US" sz="3200" dirty="0"/>
            </a:br>
            <a:r>
              <a:rPr lang="en-US" sz="3200" dirty="0"/>
              <a:t>Appointments (IHAs)</a:t>
            </a:r>
          </a:p>
        </p:txBody>
      </p:sp>
      <p:sp>
        <p:nvSpPr>
          <p:cNvPr id="3" name="TextBox 2"/>
          <p:cNvSpPr txBox="1"/>
          <p:nvPr/>
        </p:nvSpPr>
        <p:spPr>
          <a:xfrm flipH="1">
            <a:off x="515619" y="6184900"/>
            <a:ext cx="4348481" cy="646331"/>
          </a:xfrm>
          <a:prstGeom prst="rect">
            <a:avLst/>
          </a:prstGeom>
          <a:noFill/>
        </p:spPr>
        <p:txBody>
          <a:bodyPr wrap="square" rtlCol="0">
            <a:spAutoFit/>
          </a:bodyPr>
          <a:lstStyle/>
          <a:p>
            <a:r>
              <a:rPr lang="en-US" b="1" dirty="0">
                <a:solidFill>
                  <a:schemeClr val="bg1"/>
                </a:solidFill>
              </a:rPr>
              <a:t>Enterprise Performance Optimization (EPO) reissued May 2023</a:t>
            </a:r>
          </a:p>
        </p:txBody>
      </p:sp>
    </p:spTree>
    <p:extLst>
      <p:ext uri="{BB962C8B-B14F-4D97-AF65-F5344CB8AC3E}">
        <p14:creationId xmlns:p14="http://schemas.microsoft.com/office/powerpoint/2010/main" val="2508143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for Initial Health Appointments</a:t>
            </a:r>
          </a:p>
        </p:txBody>
      </p:sp>
      <p:sp>
        <p:nvSpPr>
          <p:cNvPr id="3" name="Text Placeholder 2"/>
          <p:cNvSpPr>
            <a:spLocks noGrp="1"/>
          </p:cNvSpPr>
          <p:nvPr>
            <p:ph type="body" idx="1"/>
          </p:nvPr>
        </p:nvSpPr>
        <p:spPr/>
        <p:txBody>
          <a:bodyPr/>
          <a:lstStyle/>
          <a:p>
            <a:pPr defTabSz="685800"/>
            <a:r>
              <a:rPr lang="en-US" sz="2000" b="1" dirty="0">
                <a:latin typeface="Helvetica" panose="020B0604020202020204" pitchFamily="34" charset="0"/>
                <a:cs typeface="Helvetica" panose="020B0604020202020204" pitchFamily="34" charset="0"/>
              </a:rPr>
              <a:t>Summary of 2022 DHCS Audit Findings: </a:t>
            </a:r>
            <a:r>
              <a:rPr lang="en-US" sz="2000" b="1" i="1" dirty="0">
                <a:latin typeface="Helvetica" panose="020B0604020202020204" pitchFamily="34" charset="0"/>
                <a:cs typeface="Helvetica" panose="020B0604020202020204" pitchFamily="34" charset="0"/>
              </a:rPr>
              <a:t>Important</a:t>
            </a:r>
            <a:r>
              <a:rPr lang="en-US" sz="2000" b="1" dirty="0">
                <a:latin typeface="Helvetica" panose="020B0604020202020204" pitchFamily="34" charset="0"/>
                <a:cs typeface="Helvetica" panose="020B0604020202020204" pitchFamily="34" charset="0"/>
              </a:rPr>
              <a:t> </a:t>
            </a:r>
            <a:r>
              <a:rPr lang="en-US" sz="2000" b="1" i="1" dirty="0">
                <a:latin typeface="Helvetica" panose="020B0604020202020204" pitchFamily="34" charset="0"/>
                <a:cs typeface="Helvetica" panose="020B0604020202020204" pitchFamily="34" charset="0"/>
              </a:rPr>
              <a:t>Reminders</a:t>
            </a:r>
            <a:endParaRPr lang="en-US" sz="20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r>
              <a:rPr lang="en-US" dirty="0"/>
              <a:t>   | </a:t>
            </a:r>
            <a:fld id="{7F9C2EE9-199B-184B-BB68-CD2E993A9D47}" type="slidenum">
              <a:rPr lang="en-US" smtClean="0"/>
              <a:pPr/>
              <a:t>10</a:t>
            </a:fld>
            <a:endParaRPr lang="en-US" dirty="0"/>
          </a:p>
        </p:txBody>
      </p:sp>
      <p:sp>
        <p:nvSpPr>
          <p:cNvPr id="5" name="Content Placeholder 4"/>
          <p:cNvSpPr>
            <a:spLocks noGrp="1"/>
          </p:cNvSpPr>
          <p:nvPr>
            <p:ph idx="13"/>
          </p:nvPr>
        </p:nvSpPr>
        <p:spPr>
          <a:xfrm>
            <a:off x="914400" y="1756227"/>
            <a:ext cx="7915274" cy="4351338"/>
          </a:xfrm>
        </p:spPr>
        <p:txBody>
          <a:bodyPr/>
          <a:lstStyle/>
          <a:p>
            <a:pPr marL="457200" indent="-457200">
              <a:buClr>
                <a:srgbClr val="004879"/>
              </a:buClr>
              <a:buFont typeface="+mj-lt"/>
              <a:buAutoNum type="arabicPeriod" startAt="4"/>
            </a:pPr>
            <a:r>
              <a:rPr lang="en-US" sz="2000" dirty="0">
                <a:latin typeface="Helvetica" panose="020B0604020202020204" pitchFamily="34" charset="0"/>
                <a:cs typeface="Helvetica" panose="020B0604020202020204" pitchFamily="34" charset="0"/>
              </a:rPr>
              <a:t>Institutionalized members were found to have no IHA due to no PCP assigned</a:t>
            </a:r>
          </a:p>
          <a:p>
            <a:pPr marL="914400" lvl="1" indent="-457200">
              <a:buClr>
                <a:srgbClr val="004879"/>
              </a:buClr>
              <a:buFont typeface="+mj-lt"/>
              <a:buAutoNum type="alphaLcPeriod"/>
            </a:pPr>
            <a:r>
              <a:rPr lang="en-US" sz="2000" b="1" dirty="0">
                <a:latin typeface="Helvetica" panose="020B0604020202020204" pitchFamily="34" charset="0"/>
                <a:cs typeface="Helvetica" panose="020B0604020202020204" pitchFamily="34" charset="0"/>
              </a:rPr>
              <a:t>All members must be assigned a PCP who conducts an IHA, including for those members residing in an institution for mental diseases (IMD).</a:t>
            </a:r>
          </a:p>
        </p:txBody>
      </p:sp>
      <p:pic>
        <p:nvPicPr>
          <p:cNvPr id="6" name="Picture 5"/>
          <p:cNvPicPr>
            <a:picLocks noChangeAspect="1"/>
          </p:cNvPicPr>
          <p:nvPr/>
        </p:nvPicPr>
        <p:blipFill>
          <a:blip r:embed="rId2"/>
          <a:stretch>
            <a:fillRect/>
          </a:stretch>
        </p:blipFill>
        <p:spPr>
          <a:xfrm>
            <a:off x="912444" y="3900573"/>
            <a:ext cx="7854337" cy="1968239"/>
          </a:xfrm>
          <a:prstGeom prst="rect">
            <a:avLst/>
          </a:prstGeom>
        </p:spPr>
      </p:pic>
    </p:spTree>
    <p:extLst>
      <p:ext uri="{BB962C8B-B14F-4D97-AF65-F5344CB8AC3E}">
        <p14:creationId xmlns:p14="http://schemas.microsoft.com/office/powerpoint/2010/main" val="4041039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for Initial Health Appointments</a:t>
            </a:r>
          </a:p>
        </p:txBody>
      </p:sp>
      <p:sp>
        <p:nvSpPr>
          <p:cNvPr id="3" name="Text Placeholder 2"/>
          <p:cNvSpPr>
            <a:spLocks noGrp="1"/>
          </p:cNvSpPr>
          <p:nvPr>
            <p:ph type="body" idx="1"/>
          </p:nvPr>
        </p:nvSpPr>
        <p:spPr/>
        <p:txBody>
          <a:bodyPr/>
          <a:lstStyle/>
          <a:p>
            <a:pPr defTabSz="685800"/>
            <a:r>
              <a:rPr lang="en-US" sz="2000" b="1" dirty="0">
                <a:latin typeface="Helvetica" panose="020B0604020202020204" pitchFamily="34" charset="0"/>
                <a:cs typeface="Helvetica" panose="020B0604020202020204" pitchFamily="34" charset="0"/>
              </a:rPr>
              <a:t>Quarterly Case Reviews to Assess for IHA Completions</a:t>
            </a:r>
            <a:endParaRPr lang="en-US" sz="20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r>
              <a:rPr lang="en-US" dirty="0"/>
              <a:t> | </a:t>
            </a:r>
            <a:fld id="{7F9C2EE9-199B-184B-BB68-CD2E993A9D47}" type="slidenum">
              <a:rPr lang="en-US" smtClean="0"/>
              <a:pPr/>
              <a:t>11</a:t>
            </a:fld>
            <a:endParaRPr lang="en-US" dirty="0"/>
          </a:p>
        </p:txBody>
      </p:sp>
      <p:sp>
        <p:nvSpPr>
          <p:cNvPr id="5" name="Content Placeholder 4"/>
          <p:cNvSpPr>
            <a:spLocks noGrp="1"/>
          </p:cNvSpPr>
          <p:nvPr>
            <p:ph idx="13"/>
          </p:nvPr>
        </p:nvSpPr>
        <p:spPr>
          <a:xfrm>
            <a:off x="914400" y="1756227"/>
            <a:ext cx="7915274" cy="4351338"/>
          </a:xfrm>
        </p:spPr>
        <p:txBody>
          <a:bodyPr/>
          <a:lstStyle/>
          <a:p>
            <a:pPr marL="0" indent="0">
              <a:buClr>
                <a:srgbClr val="004879"/>
              </a:buClr>
              <a:buNone/>
            </a:pPr>
            <a:r>
              <a:rPr lang="en-US" sz="2000" b="1" i="1" dirty="0"/>
              <a:t>Steps:</a:t>
            </a:r>
          </a:p>
          <a:p>
            <a:pPr marL="342900" indent="-342900">
              <a:buClr>
                <a:srgbClr val="004879"/>
              </a:buClr>
              <a:buFont typeface="+mj-lt"/>
              <a:buAutoNum type="arabicPeriod"/>
            </a:pPr>
            <a:r>
              <a:rPr lang="en-US" sz="2000" dirty="0"/>
              <a:t>L.A. Care will generate internal IHA Due Date Reports to determine members who had IHAs due (no report from PPGs due at this time)</a:t>
            </a:r>
          </a:p>
          <a:p>
            <a:pPr marL="342900" indent="-342900">
              <a:buClr>
                <a:srgbClr val="004879"/>
              </a:buClr>
              <a:buFont typeface="+mj-lt"/>
              <a:buAutoNum type="arabicPeriod"/>
            </a:pPr>
            <a:r>
              <a:rPr lang="en-US" sz="2000" dirty="0"/>
              <a:t>At the end of every quarter, L. A. Care nurse reviewers will pull sample selections by PPG from IHA Due Date Reports from that quarter’s review period (a 3 months’ universe).</a:t>
            </a:r>
          </a:p>
          <a:p>
            <a:pPr marL="342900" indent="-342900">
              <a:buClr>
                <a:srgbClr val="004879"/>
              </a:buClr>
              <a:buFont typeface="+mj-lt"/>
              <a:buAutoNum type="arabicPeriod"/>
            </a:pPr>
            <a:r>
              <a:rPr lang="en-US" sz="2000" dirty="0"/>
              <a:t>Depending on your PPG’s membership size, the number of cases reviewed will range from 1-5 cases per quarter. </a:t>
            </a:r>
          </a:p>
          <a:p>
            <a:pPr marL="342900" indent="-342900">
              <a:buClr>
                <a:srgbClr val="004879"/>
              </a:buClr>
              <a:buFont typeface="+mj-lt"/>
              <a:buAutoNum type="arabicPeriod"/>
            </a:pPr>
            <a:r>
              <a:rPr lang="en-US" sz="2000" dirty="0"/>
              <a:t>L.A. Care’s EPO Account Manager (ACM) will send your PPG the case sample selection via email. </a:t>
            </a:r>
          </a:p>
          <a:p>
            <a:pPr lvl="1">
              <a:buClr>
                <a:srgbClr val="004879"/>
              </a:buClr>
              <a:buFont typeface="Wingdings" panose="05000000000000000000" pitchFamily="2" charset="2"/>
              <a:buChar char="Ø"/>
            </a:pPr>
            <a:r>
              <a:rPr lang="en-US" sz="1800" b="1" i="1" dirty="0"/>
              <a:t>Supporting case documentation must be submitted within two (2) weeks of the request per the instructions you will receive.</a:t>
            </a:r>
            <a:endParaRPr lang="en-US" sz="1800" i="1" dirty="0"/>
          </a:p>
          <a:p>
            <a:pPr marL="342900" indent="-342900">
              <a:buClr>
                <a:srgbClr val="004879"/>
              </a:buClr>
              <a:buFont typeface="+mj-lt"/>
              <a:buAutoNum type="arabicPeriod"/>
            </a:pPr>
            <a:endParaRPr lang="en-US" dirty="0"/>
          </a:p>
          <a:p>
            <a:pPr marL="342900" indent="-342900">
              <a:buClr>
                <a:srgbClr val="004879"/>
              </a:buClr>
              <a:buFont typeface="+mj-lt"/>
              <a:buAutoNum type="arabicPeriod"/>
            </a:pPr>
            <a:endParaRPr lang="en-US" dirty="0"/>
          </a:p>
        </p:txBody>
      </p:sp>
    </p:spTree>
    <p:extLst>
      <p:ext uri="{BB962C8B-B14F-4D97-AF65-F5344CB8AC3E}">
        <p14:creationId xmlns:p14="http://schemas.microsoft.com/office/powerpoint/2010/main" val="1654972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for Initial Health Appointments</a:t>
            </a:r>
          </a:p>
        </p:txBody>
      </p:sp>
      <p:sp>
        <p:nvSpPr>
          <p:cNvPr id="3" name="Text Placeholder 2"/>
          <p:cNvSpPr>
            <a:spLocks noGrp="1"/>
          </p:cNvSpPr>
          <p:nvPr>
            <p:ph type="body" idx="1"/>
          </p:nvPr>
        </p:nvSpPr>
        <p:spPr>
          <a:xfrm>
            <a:off x="914400" y="1039805"/>
            <a:ext cx="7886700" cy="391309"/>
          </a:xfrm>
        </p:spPr>
        <p:txBody>
          <a:bodyPr/>
          <a:lstStyle/>
          <a:p>
            <a:pPr defTabSz="685800"/>
            <a:r>
              <a:rPr lang="en-US" sz="2000" b="1" dirty="0">
                <a:latin typeface="Helvetica" panose="020B0604020202020204" pitchFamily="34" charset="0"/>
                <a:cs typeface="Helvetica" panose="020B0604020202020204" pitchFamily="34" charset="0"/>
              </a:rPr>
              <a:t>Quarterly Case Reviews to Assess for IHA Completions:  </a:t>
            </a:r>
          </a:p>
          <a:p>
            <a:pPr defTabSz="685800"/>
            <a:r>
              <a:rPr lang="en-US" sz="2000" b="1" dirty="0">
                <a:latin typeface="Helvetica" panose="020B0604020202020204" pitchFamily="34" charset="0"/>
                <a:cs typeface="Helvetica" panose="020B0604020202020204" pitchFamily="34" charset="0"/>
              </a:rPr>
              <a:t>(tool embedded)                                   </a:t>
            </a:r>
            <a:endParaRPr lang="en-US" sz="20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r>
              <a:rPr lang="en-US" dirty="0"/>
              <a:t> | </a:t>
            </a:r>
            <a:fld id="{7F9C2EE9-199B-184B-BB68-CD2E993A9D47}" type="slidenum">
              <a:rPr lang="en-US" smtClean="0"/>
              <a:pPr/>
              <a:t>12</a:t>
            </a:fld>
            <a:endParaRPr lang="en-US" dirty="0"/>
          </a:p>
        </p:txBody>
      </p:sp>
      <p:sp>
        <p:nvSpPr>
          <p:cNvPr id="5" name="Content Placeholder 4"/>
          <p:cNvSpPr>
            <a:spLocks noGrp="1"/>
          </p:cNvSpPr>
          <p:nvPr>
            <p:ph idx="13"/>
          </p:nvPr>
        </p:nvSpPr>
        <p:spPr>
          <a:xfrm>
            <a:off x="914400" y="1756227"/>
            <a:ext cx="7915274" cy="4689024"/>
          </a:xfrm>
        </p:spPr>
        <p:txBody>
          <a:bodyPr/>
          <a:lstStyle/>
          <a:p>
            <a:pPr marL="0" indent="0">
              <a:buClr>
                <a:srgbClr val="004879"/>
              </a:buClr>
              <a:buNone/>
            </a:pPr>
            <a:r>
              <a:rPr lang="en-US" b="1" u="sng" dirty="0"/>
              <a:t>SCORING MEASURE CATEGORIES:  </a:t>
            </a:r>
          </a:p>
          <a:p>
            <a:pPr marL="0" indent="0">
              <a:buClr>
                <a:srgbClr val="004879"/>
              </a:buClr>
              <a:buNone/>
            </a:pPr>
            <a:r>
              <a:rPr lang="en-US" b="1" dirty="0">
                <a:solidFill>
                  <a:srgbClr val="7030A0"/>
                </a:solidFill>
              </a:rPr>
              <a:t>Note: Samples must pass all elements within the related 6 measures below as applicable to pass the entire measure.</a:t>
            </a:r>
          </a:p>
          <a:p>
            <a:pPr marL="0" indent="0">
              <a:buClr>
                <a:srgbClr val="004879"/>
              </a:buClr>
              <a:buNone/>
            </a:pPr>
            <a:endParaRPr lang="en-US" b="1" i="1" dirty="0"/>
          </a:p>
          <a:p>
            <a:pPr marL="0" indent="0">
              <a:buClr>
                <a:srgbClr val="004879"/>
              </a:buClr>
              <a:buNone/>
            </a:pPr>
            <a:endParaRPr lang="en-US" b="1" i="1" dirty="0"/>
          </a:p>
          <a:p>
            <a:pPr marL="274320" lvl="1" indent="0">
              <a:buClr>
                <a:srgbClr val="004879"/>
              </a:buClr>
              <a:buNone/>
            </a:pPr>
            <a:r>
              <a:rPr lang="en-US" dirty="0"/>
              <a:t> </a:t>
            </a:r>
          </a:p>
        </p:txBody>
      </p:sp>
      <p:graphicFrame>
        <p:nvGraphicFramePr>
          <p:cNvPr id="6" name="Table 5"/>
          <p:cNvGraphicFramePr>
            <a:graphicFrameLocks noGrp="1"/>
          </p:cNvGraphicFramePr>
          <p:nvPr>
            <p:extLst>
              <p:ext uri="{D42A27DB-BD31-4B8C-83A1-F6EECF244321}">
                <p14:modId xmlns:p14="http://schemas.microsoft.com/office/powerpoint/2010/main" val="2583058257"/>
              </p:ext>
            </p:extLst>
          </p:nvPr>
        </p:nvGraphicFramePr>
        <p:xfrm>
          <a:off x="1037968" y="3154061"/>
          <a:ext cx="4670854" cy="3143594"/>
        </p:xfrm>
        <a:graphic>
          <a:graphicData uri="http://schemas.openxmlformats.org/drawingml/2006/table">
            <a:tbl>
              <a:tblPr>
                <a:tableStyleId>{5C22544A-7EE6-4342-B048-85BDC9FD1C3A}</a:tableStyleId>
              </a:tblPr>
              <a:tblGrid>
                <a:gridCol w="4670854">
                  <a:extLst>
                    <a:ext uri="{9D8B030D-6E8A-4147-A177-3AD203B41FA5}">
                      <a16:colId xmlns:a16="http://schemas.microsoft.com/office/drawing/2014/main" val="2352579151"/>
                    </a:ext>
                  </a:extLst>
                </a:gridCol>
              </a:tblGrid>
              <a:tr h="557828">
                <a:tc>
                  <a:txBody>
                    <a:bodyPr/>
                    <a:lstStyle/>
                    <a:p>
                      <a:pPr marL="342900" indent="-342900" algn="l" fontAlgn="b">
                        <a:buFont typeface="+mj-lt"/>
                        <a:buAutoNum type="arabicPeriod"/>
                      </a:pPr>
                      <a:r>
                        <a:rPr lang="en-US" sz="1800" u="none" strike="noStrike" dirty="0">
                          <a:effectLst/>
                        </a:rPr>
                        <a:t>IHA Completion and Outreach Timeliness - 21 and Over</a:t>
                      </a:r>
                      <a:endParaRPr lang="en-US" sz="1800" b="1" i="0" u="none" strike="noStrike" dirty="0">
                        <a:solidFill>
                          <a:srgbClr val="000000"/>
                        </a:solidFill>
                        <a:effectLst/>
                        <a:latin typeface="Century Gothic" panose="020B0502020202020204" pitchFamily="34" charset="0"/>
                      </a:endParaRPr>
                    </a:p>
                  </a:txBody>
                  <a:tcPr marL="3800" marR="3800" marT="3800" marB="0" anchor="ctr"/>
                </a:tc>
                <a:extLst>
                  <a:ext uri="{0D108BD9-81ED-4DB2-BD59-A6C34878D82A}">
                    <a16:rowId xmlns:a16="http://schemas.microsoft.com/office/drawing/2014/main" val="2883993657"/>
                  </a:ext>
                </a:extLst>
              </a:tr>
              <a:tr h="576863">
                <a:tc>
                  <a:txBody>
                    <a:bodyPr/>
                    <a:lstStyle/>
                    <a:p>
                      <a:pPr marL="342900" indent="-342900" algn="l" fontAlgn="b">
                        <a:buFont typeface="+mj-lt"/>
                        <a:buAutoNum type="arabicPeriod" startAt="2"/>
                      </a:pPr>
                      <a:r>
                        <a:rPr lang="en-US" sz="1800" u="none" strike="noStrike" dirty="0">
                          <a:effectLst/>
                        </a:rPr>
                        <a:t>IHA Completion and Outreach Timeliness - Under 21</a:t>
                      </a:r>
                      <a:endParaRPr lang="en-US" sz="1800" b="1" i="0" u="none" strike="noStrike" dirty="0">
                        <a:solidFill>
                          <a:srgbClr val="000000"/>
                        </a:solidFill>
                        <a:effectLst/>
                        <a:latin typeface="Century Gothic" panose="020B0502020202020204" pitchFamily="34" charset="0"/>
                      </a:endParaRPr>
                    </a:p>
                  </a:txBody>
                  <a:tcPr marL="3800" marR="3800" marT="3800" marB="0" anchor="ctr"/>
                </a:tc>
                <a:extLst>
                  <a:ext uri="{0D108BD9-81ED-4DB2-BD59-A6C34878D82A}">
                    <a16:rowId xmlns:a16="http://schemas.microsoft.com/office/drawing/2014/main" val="1469600517"/>
                  </a:ext>
                </a:extLst>
              </a:tr>
              <a:tr h="514064">
                <a:tc>
                  <a:txBody>
                    <a:bodyPr/>
                    <a:lstStyle/>
                    <a:p>
                      <a:pPr marL="342900" indent="-342900" algn="l" fontAlgn="b">
                        <a:buFont typeface="+mj-lt"/>
                        <a:buAutoNum type="arabicPeriod" startAt="3"/>
                      </a:pPr>
                      <a:r>
                        <a:rPr lang="en-US" sz="1800" u="none" strike="noStrike" dirty="0">
                          <a:effectLst/>
                        </a:rPr>
                        <a:t>IHA Components - All Members</a:t>
                      </a:r>
                      <a:endParaRPr lang="en-US" sz="1800" b="1" i="0" u="none" strike="noStrike" dirty="0">
                        <a:solidFill>
                          <a:srgbClr val="000000"/>
                        </a:solidFill>
                        <a:effectLst/>
                        <a:latin typeface="Century Gothic" panose="020B0502020202020204" pitchFamily="34" charset="0"/>
                      </a:endParaRPr>
                    </a:p>
                  </a:txBody>
                  <a:tcPr marL="3800" marR="3800" marT="3800" marB="0" anchor="ctr"/>
                </a:tc>
                <a:extLst>
                  <a:ext uri="{0D108BD9-81ED-4DB2-BD59-A6C34878D82A}">
                    <a16:rowId xmlns:a16="http://schemas.microsoft.com/office/drawing/2014/main" val="3032180409"/>
                  </a:ext>
                </a:extLst>
              </a:tr>
              <a:tr h="459809">
                <a:tc>
                  <a:txBody>
                    <a:bodyPr/>
                    <a:lstStyle/>
                    <a:p>
                      <a:pPr marL="342900" indent="-342900" algn="l" fontAlgn="b">
                        <a:buFont typeface="+mj-lt"/>
                        <a:buAutoNum type="arabicPeriod" startAt="4"/>
                      </a:pPr>
                      <a:r>
                        <a:rPr lang="en-US" sz="1800" u="none" strike="noStrike" dirty="0">
                          <a:effectLst/>
                        </a:rPr>
                        <a:t>IHA Components - 21 and Over</a:t>
                      </a:r>
                      <a:endParaRPr lang="en-US" sz="1800" b="1" i="0" u="none" strike="noStrike" dirty="0">
                        <a:solidFill>
                          <a:srgbClr val="000000"/>
                        </a:solidFill>
                        <a:effectLst/>
                        <a:latin typeface="Century Gothic" panose="020B0502020202020204" pitchFamily="34" charset="0"/>
                      </a:endParaRPr>
                    </a:p>
                  </a:txBody>
                  <a:tcPr marL="3800" marR="3800" marT="3800" marB="0" anchor="ctr"/>
                </a:tc>
                <a:extLst>
                  <a:ext uri="{0D108BD9-81ED-4DB2-BD59-A6C34878D82A}">
                    <a16:rowId xmlns:a16="http://schemas.microsoft.com/office/drawing/2014/main" val="661086233"/>
                  </a:ext>
                </a:extLst>
              </a:tr>
              <a:tr h="482590">
                <a:tc>
                  <a:txBody>
                    <a:bodyPr/>
                    <a:lstStyle/>
                    <a:p>
                      <a:pPr marL="342900" indent="-342900" algn="l" fontAlgn="b">
                        <a:buFont typeface="+mj-lt"/>
                        <a:buAutoNum type="arabicPeriod" startAt="5"/>
                      </a:pPr>
                      <a:r>
                        <a:rPr lang="en-US" sz="1800" u="none" strike="noStrike" dirty="0">
                          <a:effectLst/>
                        </a:rPr>
                        <a:t>IHA Components - Under 21</a:t>
                      </a:r>
                      <a:endParaRPr lang="en-US" sz="1800" b="1" i="0" u="none" strike="noStrike" dirty="0">
                        <a:solidFill>
                          <a:srgbClr val="000000"/>
                        </a:solidFill>
                        <a:effectLst/>
                        <a:latin typeface="Century Gothic" panose="020B0502020202020204" pitchFamily="34" charset="0"/>
                      </a:endParaRPr>
                    </a:p>
                  </a:txBody>
                  <a:tcPr marL="3800" marR="3800" marT="3800" marB="0" anchor="ctr"/>
                </a:tc>
                <a:extLst>
                  <a:ext uri="{0D108BD9-81ED-4DB2-BD59-A6C34878D82A}">
                    <a16:rowId xmlns:a16="http://schemas.microsoft.com/office/drawing/2014/main" val="328396043"/>
                  </a:ext>
                </a:extLst>
              </a:tr>
              <a:tr h="469031">
                <a:tc>
                  <a:txBody>
                    <a:bodyPr/>
                    <a:lstStyle/>
                    <a:p>
                      <a:pPr marL="342900" indent="-342900" algn="l" fontAlgn="b">
                        <a:buFont typeface="+mj-lt"/>
                        <a:buAutoNum type="arabicPeriod"/>
                      </a:pPr>
                      <a:endParaRPr lang="en-US" sz="1800" u="none" strike="noStrike" dirty="0">
                        <a:effectLst/>
                      </a:endParaRPr>
                    </a:p>
                    <a:p>
                      <a:pPr marL="342900" indent="-342900" algn="l" fontAlgn="b">
                        <a:buFont typeface="+mj-lt"/>
                        <a:buAutoNum type="arabicPeriod" startAt="6"/>
                      </a:pPr>
                      <a:r>
                        <a:rPr lang="en-US" sz="1800" u="none" strike="noStrike" dirty="0">
                          <a:effectLst/>
                        </a:rPr>
                        <a:t>IHA Components - WIC Program</a:t>
                      </a:r>
                      <a:endParaRPr lang="en-US" sz="1800" b="1" i="0" u="none" strike="noStrike" dirty="0">
                        <a:solidFill>
                          <a:srgbClr val="000000"/>
                        </a:solidFill>
                        <a:effectLst/>
                        <a:latin typeface="Century Gothic" panose="020B0502020202020204" pitchFamily="34" charset="0"/>
                      </a:endParaRPr>
                    </a:p>
                  </a:txBody>
                  <a:tcPr marL="3800" marR="3800" marT="3800" marB="0" anchor="ctr"/>
                </a:tc>
                <a:extLst>
                  <a:ext uri="{0D108BD9-81ED-4DB2-BD59-A6C34878D82A}">
                    <a16:rowId xmlns:a16="http://schemas.microsoft.com/office/drawing/2014/main" val="136830701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14253769"/>
              </p:ext>
            </p:extLst>
          </p:nvPr>
        </p:nvGraphicFramePr>
        <p:xfrm>
          <a:off x="5930339" y="2665925"/>
          <a:ext cx="2973174" cy="3631730"/>
        </p:xfrm>
        <a:graphic>
          <a:graphicData uri="http://schemas.openxmlformats.org/drawingml/2006/table">
            <a:tbl>
              <a:tblPr/>
              <a:tblGrid>
                <a:gridCol w="1480409">
                  <a:extLst>
                    <a:ext uri="{9D8B030D-6E8A-4147-A177-3AD203B41FA5}">
                      <a16:colId xmlns:a16="http://schemas.microsoft.com/office/drawing/2014/main" val="4031004544"/>
                    </a:ext>
                  </a:extLst>
                </a:gridCol>
                <a:gridCol w="1492765">
                  <a:extLst>
                    <a:ext uri="{9D8B030D-6E8A-4147-A177-3AD203B41FA5}">
                      <a16:colId xmlns:a16="http://schemas.microsoft.com/office/drawing/2014/main" val="1171278288"/>
                    </a:ext>
                  </a:extLst>
                </a:gridCol>
              </a:tblGrid>
              <a:tr h="527362">
                <a:tc>
                  <a:txBody>
                    <a:bodyPr/>
                    <a:lstStyle/>
                    <a:p>
                      <a:pPr algn="ctr" fontAlgn="t"/>
                      <a:r>
                        <a:rPr lang="en-US" sz="1100" b="1" i="0" u="none" strike="noStrike" dirty="0">
                          <a:solidFill>
                            <a:srgbClr val="000000"/>
                          </a:solidFill>
                          <a:effectLst/>
                          <a:latin typeface="Century Gothic" panose="020B0502020202020204" pitchFamily="34" charset="0"/>
                        </a:rPr>
                        <a:t>Target Compliance Threshold</a:t>
                      </a:r>
                    </a:p>
                  </a:txBody>
                  <a:tcPr marL="7301" marR="7301" marT="7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1" i="0" u="none" strike="noStrike" dirty="0">
                          <a:solidFill>
                            <a:srgbClr val="000000"/>
                          </a:solidFill>
                          <a:effectLst/>
                          <a:latin typeface="Century Gothic" panose="020B0502020202020204" pitchFamily="34" charset="0"/>
                        </a:rPr>
                        <a:t>Minimum Compliance Threshold</a:t>
                      </a:r>
                    </a:p>
                  </a:txBody>
                  <a:tcPr marL="7301" marR="7301" marT="73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610123406"/>
                  </a:ext>
                </a:extLst>
              </a:tr>
              <a:tr h="520011">
                <a:tc>
                  <a:txBody>
                    <a:bodyPr/>
                    <a:lstStyle/>
                    <a:p>
                      <a:pPr algn="r" fontAlgn="b"/>
                      <a:r>
                        <a:rPr lang="en-US" sz="1200" b="0" i="0" u="none" strike="noStrike" dirty="0">
                          <a:solidFill>
                            <a:srgbClr val="000000"/>
                          </a:solidFill>
                          <a:effectLst/>
                          <a:latin typeface="Century Gothic" panose="020B0502020202020204" pitchFamily="34" charset="0"/>
                        </a:rPr>
                        <a:t>100%</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entury Gothic" panose="020B0502020202020204" pitchFamily="34" charset="0"/>
                        </a:rPr>
                        <a:t>95.0%</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032268"/>
                  </a:ext>
                </a:extLst>
              </a:tr>
              <a:tr h="609020">
                <a:tc>
                  <a:txBody>
                    <a:bodyPr/>
                    <a:lstStyle/>
                    <a:p>
                      <a:pPr algn="r" fontAlgn="b"/>
                      <a:r>
                        <a:rPr lang="en-US" sz="1200" b="0" i="0" u="none" strike="noStrike" dirty="0">
                          <a:solidFill>
                            <a:srgbClr val="000000"/>
                          </a:solidFill>
                          <a:effectLst/>
                          <a:latin typeface="Century Gothic" panose="020B0502020202020204" pitchFamily="34" charset="0"/>
                        </a:rPr>
                        <a:t>100%</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entury Gothic" panose="020B0502020202020204" pitchFamily="34" charset="0"/>
                        </a:rPr>
                        <a:t>95.0%</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802435"/>
                  </a:ext>
                </a:extLst>
              </a:tr>
              <a:tr h="526024">
                <a:tc>
                  <a:txBody>
                    <a:bodyPr/>
                    <a:lstStyle/>
                    <a:p>
                      <a:pPr algn="r" fontAlgn="b"/>
                      <a:r>
                        <a:rPr lang="en-US" sz="1200" b="0" i="0" u="none" strike="noStrike" dirty="0">
                          <a:solidFill>
                            <a:srgbClr val="000000"/>
                          </a:solidFill>
                          <a:effectLst/>
                          <a:latin typeface="Century Gothic" panose="020B0502020202020204" pitchFamily="34" charset="0"/>
                        </a:rPr>
                        <a:t>100%</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entury Gothic" panose="020B0502020202020204" pitchFamily="34" charset="0"/>
                        </a:rPr>
                        <a:t>95.0%</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0953331"/>
                  </a:ext>
                </a:extLst>
              </a:tr>
              <a:tr h="463402">
                <a:tc>
                  <a:txBody>
                    <a:bodyPr/>
                    <a:lstStyle/>
                    <a:p>
                      <a:pPr algn="r" fontAlgn="b"/>
                      <a:r>
                        <a:rPr lang="en-US" sz="1200" b="0" i="0" u="none" strike="noStrike" dirty="0">
                          <a:solidFill>
                            <a:srgbClr val="000000"/>
                          </a:solidFill>
                          <a:effectLst/>
                          <a:latin typeface="Century Gothic" panose="020B0502020202020204" pitchFamily="34" charset="0"/>
                        </a:rPr>
                        <a:t>100%</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entury Gothic" panose="020B0502020202020204" pitchFamily="34" charset="0"/>
                        </a:rPr>
                        <a:t>95.0%</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650908"/>
                  </a:ext>
                </a:extLst>
              </a:tr>
              <a:tr h="488451">
                <a:tc>
                  <a:txBody>
                    <a:bodyPr/>
                    <a:lstStyle/>
                    <a:p>
                      <a:pPr algn="r" fontAlgn="b"/>
                      <a:r>
                        <a:rPr lang="en-US" sz="1200" b="0" i="0" u="none" strike="noStrike" dirty="0">
                          <a:solidFill>
                            <a:srgbClr val="000000"/>
                          </a:solidFill>
                          <a:effectLst/>
                          <a:latin typeface="Century Gothic" panose="020B0502020202020204" pitchFamily="34" charset="0"/>
                        </a:rPr>
                        <a:t>100%</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entury Gothic" panose="020B0502020202020204" pitchFamily="34" charset="0"/>
                        </a:rPr>
                        <a:t>95.0%</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409003"/>
                  </a:ext>
                </a:extLst>
              </a:tr>
              <a:tr h="497460">
                <a:tc>
                  <a:txBody>
                    <a:bodyPr/>
                    <a:lstStyle/>
                    <a:p>
                      <a:pPr algn="r" fontAlgn="b"/>
                      <a:r>
                        <a:rPr lang="en-US" sz="1200" b="0" i="0" u="none" strike="noStrike" dirty="0">
                          <a:solidFill>
                            <a:srgbClr val="000000"/>
                          </a:solidFill>
                          <a:effectLst/>
                          <a:latin typeface="Century Gothic" panose="020B0502020202020204" pitchFamily="34" charset="0"/>
                        </a:rPr>
                        <a:t>100%</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entury Gothic" panose="020B0502020202020204" pitchFamily="34" charset="0"/>
                        </a:rPr>
                        <a:t>95.0%</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3127587"/>
                  </a:ext>
                </a:extLst>
              </a:tr>
            </a:tbl>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91585997"/>
              </p:ext>
            </p:extLst>
          </p:nvPr>
        </p:nvGraphicFramePr>
        <p:xfrm>
          <a:off x="6318985" y="1439551"/>
          <a:ext cx="914400" cy="771525"/>
        </p:xfrm>
        <a:graphic>
          <a:graphicData uri="http://schemas.openxmlformats.org/presentationml/2006/ole">
            <mc:AlternateContent xmlns:mc="http://schemas.openxmlformats.org/markup-compatibility/2006">
              <mc:Choice xmlns:v="urn:schemas-microsoft-com:vml" Requires="v">
                <p:oleObj name="Worksheet" showAsIcon="1" r:id="rId2" imgW="914400" imgH="771480" progId="Excel.Sheet.12">
                  <p:embed/>
                </p:oleObj>
              </mc:Choice>
              <mc:Fallback>
                <p:oleObj name="Worksheet" showAsIcon="1" r:id="rId2" imgW="914400" imgH="771480" progId="Excel.Sheet.12">
                  <p:embed/>
                  <p:pic>
                    <p:nvPicPr>
                      <p:cNvPr id="0" name=""/>
                      <p:cNvPicPr/>
                      <p:nvPr/>
                    </p:nvPicPr>
                    <p:blipFill>
                      <a:blip r:embed="rId3"/>
                      <a:stretch>
                        <a:fillRect/>
                      </a:stretch>
                    </p:blipFill>
                    <p:spPr>
                      <a:xfrm>
                        <a:off x="6318985" y="1439551"/>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10829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for Initial Health Appointments</a:t>
            </a:r>
          </a:p>
        </p:txBody>
      </p:sp>
      <p:sp>
        <p:nvSpPr>
          <p:cNvPr id="3" name="Text Placeholder 2"/>
          <p:cNvSpPr>
            <a:spLocks noGrp="1"/>
          </p:cNvSpPr>
          <p:nvPr>
            <p:ph type="body" idx="1"/>
          </p:nvPr>
        </p:nvSpPr>
        <p:spPr/>
        <p:txBody>
          <a:bodyPr/>
          <a:lstStyle/>
          <a:p>
            <a:pPr defTabSz="685800"/>
            <a:r>
              <a:rPr lang="en-US" sz="2000" b="1" dirty="0">
                <a:latin typeface="Helvetica" panose="020B0604020202020204" pitchFamily="34" charset="0"/>
                <a:cs typeface="Helvetica" panose="020B0604020202020204" pitchFamily="34" charset="0"/>
              </a:rPr>
              <a:t>Quarterly Case Reviews to Assess for IHA Completions</a:t>
            </a:r>
            <a:endParaRPr lang="en-US" sz="20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r>
              <a:rPr lang="en-US" dirty="0"/>
              <a:t>   | </a:t>
            </a:r>
            <a:fld id="{7F9C2EE9-199B-184B-BB68-CD2E993A9D47}" type="slidenum">
              <a:rPr lang="en-US" smtClean="0"/>
              <a:pPr/>
              <a:t>13</a:t>
            </a:fld>
            <a:endParaRPr lang="en-US" dirty="0"/>
          </a:p>
        </p:txBody>
      </p:sp>
      <p:sp>
        <p:nvSpPr>
          <p:cNvPr id="5" name="Content Placeholder 4"/>
          <p:cNvSpPr>
            <a:spLocks noGrp="1"/>
          </p:cNvSpPr>
          <p:nvPr>
            <p:ph idx="13"/>
          </p:nvPr>
        </p:nvSpPr>
        <p:spPr>
          <a:xfrm>
            <a:off x="914400" y="1648436"/>
            <a:ext cx="8229600" cy="4351338"/>
          </a:xfrm>
        </p:spPr>
        <p:txBody>
          <a:bodyPr/>
          <a:lstStyle/>
          <a:p>
            <a:pPr marL="0" indent="0">
              <a:buClr>
                <a:srgbClr val="004879"/>
              </a:buClr>
              <a:buNone/>
            </a:pPr>
            <a:r>
              <a:rPr lang="en-US" sz="1800" b="1" i="1" dirty="0"/>
              <a:t>Assessment Areas:</a:t>
            </a:r>
          </a:p>
          <a:p>
            <a:pPr marL="0" indent="0">
              <a:buClr>
                <a:srgbClr val="004879"/>
              </a:buClr>
              <a:buNone/>
            </a:pPr>
            <a:r>
              <a:rPr lang="en-US" sz="1800" dirty="0"/>
              <a:t>The L. A. Care nurse reviewer will assess cases according to </a:t>
            </a:r>
            <a:r>
              <a:rPr lang="en-US" sz="1800" b="1" dirty="0"/>
              <a:t>the following regulatory and contractual requirements, and all age/gender-related requirements for members under age 21 and those age 21 and over:  </a:t>
            </a:r>
          </a:p>
          <a:p>
            <a:pPr marL="342900" indent="-342900">
              <a:buClr>
                <a:srgbClr val="004879"/>
              </a:buClr>
              <a:buFont typeface="Wingdings" panose="05000000000000000000" pitchFamily="2" charset="2"/>
              <a:buChar char="ü"/>
            </a:pPr>
            <a:r>
              <a:rPr lang="en-US" sz="1800" dirty="0"/>
              <a:t>The medical record includes a history of the member's physical and mental health, an identification or risks, an assessment of need for preventive screens or services, and health education, diagnosis and plan for treatment of any disease, blood lead screening and the diagnosis and plan for treatment for any diseases.</a:t>
            </a:r>
          </a:p>
          <a:p>
            <a:pPr marL="342900" indent="-342900">
              <a:buClr>
                <a:srgbClr val="004879"/>
              </a:buClr>
              <a:buFont typeface="Wingdings" panose="05000000000000000000" pitchFamily="2" charset="2"/>
              <a:buChar char="ü"/>
            </a:pPr>
            <a:r>
              <a:rPr lang="en-US" sz="1800" dirty="0"/>
              <a:t>The medical record includes evidence of a comprehensive physical exam.</a:t>
            </a:r>
          </a:p>
          <a:p>
            <a:pPr marL="342900" indent="-342900">
              <a:buClr>
                <a:srgbClr val="004879"/>
              </a:buClr>
              <a:buFont typeface="Wingdings" panose="05000000000000000000" pitchFamily="2" charset="2"/>
              <a:buChar char="ü"/>
            </a:pPr>
            <a:r>
              <a:rPr lang="en-US" sz="1800" dirty="0"/>
              <a:t>The medical record includes documentation of need for ACIP-recommended immunizations.</a:t>
            </a:r>
          </a:p>
          <a:p>
            <a:pPr marL="342900" indent="-342900">
              <a:buClr>
                <a:srgbClr val="004879"/>
              </a:buClr>
              <a:buFont typeface="Wingdings" panose="05000000000000000000" pitchFamily="2" charset="2"/>
              <a:buChar char="ü"/>
            </a:pPr>
            <a:r>
              <a:rPr lang="en-US" sz="1800" dirty="0"/>
              <a:t>The medical record includes a dental screening or oral health assessment.</a:t>
            </a:r>
          </a:p>
          <a:p>
            <a:pPr marL="342900" indent="-342900">
              <a:buClr>
                <a:srgbClr val="004879"/>
              </a:buClr>
              <a:buFont typeface="Wingdings" panose="05000000000000000000" pitchFamily="2" charset="2"/>
              <a:buChar char="ü"/>
            </a:pPr>
            <a:r>
              <a:rPr lang="en-US" sz="1800" dirty="0"/>
              <a:t>For members considered high-risk, the medical record includes TB screening as age-appropriate and as medically-indicated, including a Mantoux skin test. </a:t>
            </a:r>
            <a:r>
              <a:rPr lang="en-US" dirty="0"/>
              <a:t> </a:t>
            </a:r>
            <a:r>
              <a:rPr lang="en-US" i="1" dirty="0"/>
              <a:t> </a:t>
            </a:r>
          </a:p>
        </p:txBody>
      </p:sp>
    </p:spTree>
    <p:extLst>
      <p:ext uri="{BB962C8B-B14F-4D97-AF65-F5344CB8AC3E}">
        <p14:creationId xmlns:p14="http://schemas.microsoft.com/office/powerpoint/2010/main" val="321253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for Initial Health Appointments</a:t>
            </a:r>
          </a:p>
        </p:txBody>
      </p:sp>
      <p:sp>
        <p:nvSpPr>
          <p:cNvPr id="3" name="Text Placeholder 2"/>
          <p:cNvSpPr>
            <a:spLocks noGrp="1"/>
          </p:cNvSpPr>
          <p:nvPr>
            <p:ph type="body" idx="1"/>
          </p:nvPr>
        </p:nvSpPr>
        <p:spPr>
          <a:xfrm>
            <a:off x="914400" y="1070184"/>
            <a:ext cx="7886700" cy="391309"/>
          </a:xfrm>
        </p:spPr>
        <p:txBody>
          <a:bodyPr/>
          <a:lstStyle/>
          <a:p>
            <a:pPr defTabSz="685800"/>
            <a:r>
              <a:rPr lang="en-US" sz="2000" b="1" dirty="0">
                <a:latin typeface="Helvetica" panose="020B0604020202020204" pitchFamily="34" charset="0"/>
                <a:cs typeface="Helvetica" panose="020B0604020202020204" pitchFamily="34" charset="0"/>
              </a:rPr>
              <a:t> New Quarterly Case Reviews to Assess for IHA Completions</a:t>
            </a:r>
            <a:endParaRPr lang="en-US" sz="20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r>
              <a:rPr lang="en-US" dirty="0"/>
              <a:t> | </a:t>
            </a:r>
            <a:fld id="{7F9C2EE9-199B-184B-BB68-CD2E993A9D47}" type="slidenum">
              <a:rPr lang="en-US" smtClean="0"/>
              <a:pPr/>
              <a:t>14</a:t>
            </a:fld>
            <a:endParaRPr lang="en-US" dirty="0"/>
          </a:p>
        </p:txBody>
      </p:sp>
      <p:sp>
        <p:nvSpPr>
          <p:cNvPr id="5" name="Content Placeholder 4"/>
          <p:cNvSpPr>
            <a:spLocks noGrp="1"/>
          </p:cNvSpPr>
          <p:nvPr>
            <p:ph idx="13"/>
          </p:nvPr>
        </p:nvSpPr>
        <p:spPr>
          <a:xfrm>
            <a:off x="914400" y="1475622"/>
            <a:ext cx="8107680" cy="4351338"/>
          </a:xfrm>
        </p:spPr>
        <p:txBody>
          <a:bodyPr/>
          <a:lstStyle/>
          <a:p>
            <a:pPr marL="0" indent="0">
              <a:buClr>
                <a:srgbClr val="004879"/>
              </a:buClr>
              <a:buNone/>
            </a:pPr>
            <a:r>
              <a:rPr lang="en-US" sz="1700" b="1" i="1" dirty="0"/>
              <a:t>Assessment continued:</a:t>
            </a:r>
          </a:p>
          <a:p>
            <a:pPr marL="342900" indent="-342900">
              <a:buClr>
                <a:srgbClr val="004879"/>
              </a:buClr>
              <a:buFont typeface="Wingdings" panose="05000000000000000000" pitchFamily="2" charset="2"/>
              <a:buChar char="ü"/>
            </a:pPr>
            <a:r>
              <a:rPr lang="en-US" sz="1700" dirty="0"/>
              <a:t>All gender-specific, age-related screenings are present.</a:t>
            </a:r>
          </a:p>
          <a:p>
            <a:pPr marL="342900" indent="-342900">
              <a:buClr>
                <a:srgbClr val="004879"/>
              </a:buClr>
              <a:buFont typeface="Wingdings" panose="05000000000000000000" pitchFamily="2" charset="2"/>
              <a:buChar char="ü"/>
            </a:pPr>
            <a:r>
              <a:rPr lang="en-US" sz="1700" dirty="0"/>
              <a:t>For members under 21 years of age, the medical record includes a documented age-appropriate assessment per the American Academy of Pediatrics (AAP) and California Child Health and Disability Prevention (CHDP) guidelines and periodicity tables.</a:t>
            </a:r>
          </a:p>
          <a:p>
            <a:pPr marL="342900" indent="-342900">
              <a:buClr>
                <a:srgbClr val="004879"/>
              </a:buClr>
              <a:buFont typeface="Wingdings" panose="05000000000000000000" pitchFamily="2" charset="2"/>
              <a:buChar char="ü"/>
            </a:pPr>
            <a:r>
              <a:rPr lang="en-US" sz="1700" dirty="0"/>
              <a:t>The medical record includes documented blood pressure, height, and weight, as age-applicable.</a:t>
            </a:r>
          </a:p>
          <a:p>
            <a:pPr marL="342900" indent="-342900">
              <a:buClr>
                <a:srgbClr val="004879"/>
              </a:buClr>
              <a:buFont typeface="Wingdings" panose="05000000000000000000" pitchFamily="2" charset="2"/>
              <a:buChar char="ü"/>
            </a:pPr>
            <a:r>
              <a:rPr lang="en-US" sz="1700" dirty="0"/>
              <a:t>Documented referral to the Women, Infants, and Children (WIC) program for pregnant, breastfeeding, or postpartum women or parent/guardian if applicable.</a:t>
            </a:r>
          </a:p>
          <a:p>
            <a:pPr marL="274320" lvl="1" indent="0">
              <a:buClr>
                <a:srgbClr val="004879"/>
              </a:buClr>
              <a:buNone/>
            </a:pPr>
            <a:r>
              <a:rPr lang="en-US" sz="1700" b="1" dirty="0"/>
              <a:t>TIMELINESS</a:t>
            </a:r>
          </a:p>
          <a:p>
            <a:pPr marL="342900" indent="-342900">
              <a:buClr>
                <a:srgbClr val="004879"/>
              </a:buClr>
              <a:buFont typeface="Wingdings" panose="05000000000000000000" pitchFamily="2" charset="2"/>
              <a:buChar char="ü"/>
            </a:pPr>
            <a:r>
              <a:rPr lang="en-US" sz="1700" dirty="0"/>
              <a:t>The IHA was performed within 120 calendar days of enrollment, or for ages 2 or younger, within periodicity timelines established by the AAP, whichever is less. </a:t>
            </a:r>
          </a:p>
          <a:p>
            <a:pPr marL="342900" indent="-342900">
              <a:buClr>
                <a:srgbClr val="004879"/>
              </a:buClr>
              <a:buFont typeface="Wingdings" panose="05000000000000000000" pitchFamily="2" charset="2"/>
              <a:buChar char="ü"/>
            </a:pPr>
            <a:r>
              <a:rPr lang="en-US" sz="1700" dirty="0"/>
              <a:t>Three (3) documented outreach attempts if no IHA appointment scheduled. </a:t>
            </a:r>
          </a:p>
          <a:p>
            <a:pPr marL="342900" indent="-342900">
              <a:buClr>
                <a:srgbClr val="004879"/>
              </a:buClr>
              <a:buFont typeface="Wingdings" panose="05000000000000000000" pitchFamily="2" charset="2"/>
              <a:buChar char="ü"/>
            </a:pPr>
            <a:r>
              <a:rPr lang="en-US" sz="1700" dirty="0"/>
              <a:t>Two (2) outreach attempts (1 verbal and 1 written) for missed appointments.</a:t>
            </a:r>
          </a:p>
        </p:txBody>
      </p:sp>
    </p:spTree>
    <p:extLst>
      <p:ext uri="{BB962C8B-B14F-4D97-AF65-F5344CB8AC3E}">
        <p14:creationId xmlns:p14="http://schemas.microsoft.com/office/powerpoint/2010/main" val="3392804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for Initial Health Appointments</a:t>
            </a:r>
          </a:p>
        </p:txBody>
      </p:sp>
      <p:sp>
        <p:nvSpPr>
          <p:cNvPr id="3" name="Text Placeholder 2"/>
          <p:cNvSpPr>
            <a:spLocks noGrp="1"/>
          </p:cNvSpPr>
          <p:nvPr>
            <p:ph type="body" idx="1"/>
          </p:nvPr>
        </p:nvSpPr>
        <p:spPr/>
        <p:txBody>
          <a:bodyPr/>
          <a:lstStyle/>
          <a:p>
            <a:pPr defTabSz="685800"/>
            <a:r>
              <a:rPr lang="en-US" sz="2000" b="1" dirty="0">
                <a:latin typeface="Helvetica" panose="020B0604020202020204" pitchFamily="34" charset="0"/>
                <a:cs typeface="Helvetica" panose="020B0604020202020204" pitchFamily="34" charset="0"/>
              </a:rPr>
              <a:t> Communication of Results and CAP Process</a:t>
            </a:r>
            <a:endParaRPr lang="en-US" sz="20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r>
              <a:rPr lang="en-US" dirty="0"/>
              <a:t>   | </a:t>
            </a:r>
            <a:fld id="{7F9C2EE9-199B-184B-BB68-CD2E993A9D47}" type="slidenum">
              <a:rPr lang="en-US" smtClean="0"/>
              <a:pPr/>
              <a:t>15</a:t>
            </a:fld>
            <a:endParaRPr lang="en-US" dirty="0"/>
          </a:p>
        </p:txBody>
      </p:sp>
      <p:sp>
        <p:nvSpPr>
          <p:cNvPr id="5" name="Content Placeholder 4"/>
          <p:cNvSpPr>
            <a:spLocks noGrp="1"/>
          </p:cNvSpPr>
          <p:nvPr>
            <p:ph idx="13"/>
          </p:nvPr>
        </p:nvSpPr>
        <p:spPr>
          <a:xfrm>
            <a:off x="914400" y="1756227"/>
            <a:ext cx="7915274" cy="4351338"/>
          </a:xfrm>
        </p:spPr>
        <p:txBody>
          <a:bodyPr/>
          <a:lstStyle/>
          <a:p>
            <a:pPr lvl="1"/>
            <a:r>
              <a:rPr lang="en-US" sz="1800" dirty="0"/>
              <a:t>For all IHA case file review (qualitative) measures, PPGs get their audit results through the quarterly monitoring performance score cards.</a:t>
            </a:r>
          </a:p>
          <a:p>
            <a:pPr marL="692150" lvl="2" indent="-234950"/>
            <a:r>
              <a:rPr lang="en-US" sz="1800" dirty="0"/>
              <a:t>Note:  PPGs would get an updated quarterly score card for that quarter in question after the qualitative review is complete, which would be an updated score card from the automatically scored quantitative measures PPGs would have first received. </a:t>
            </a:r>
          </a:p>
          <a:p>
            <a:pPr marL="692150" lvl="2" indent="-234950"/>
            <a:r>
              <a:rPr lang="en-US" sz="1800" dirty="0"/>
              <a:t>L.A. Care will provide the completed case file tool for PPGs to see results by case.</a:t>
            </a:r>
          </a:p>
          <a:p>
            <a:pPr lvl="1"/>
            <a:r>
              <a:rPr lang="en-US" sz="1800" dirty="0"/>
              <a:t>As needed, any </a:t>
            </a:r>
            <a:r>
              <a:rPr lang="en-US" sz="1800" b="1" dirty="0"/>
              <a:t>Corrective Action Plans (CAPs) </a:t>
            </a:r>
            <a:r>
              <a:rPr lang="en-US" sz="1800" dirty="0"/>
              <a:t>will occur based on quarterly results:</a:t>
            </a:r>
          </a:p>
          <a:p>
            <a:pPr marL="800100" lvl="2" indent="-342900">
              <a:buFont typeface="Wingdings" panose="05000000000000000000" pitchFamily="2" charset="2"/>
              <a:buChar char="Ø"/>
            </a:pPr>
            <a:r>
              <a:rPr lang="en-US" sz="1800" dirty="0"/>
              <a:t>First quarter of non-compliance: PPGs will receive notice of the non-compliance via their score card.</a:t>
            </a:r>
          </a:p>
          <a:p>
            <a:pPr marL="800100" lvl="2" indent="-342900">
              <a:buFont typeface="Wingdings" panose="05000000000000000000" pitchFamily="2" charset="2"/>
              <a:buChar char="Ø"/>
            </a:pPr>
            <a:r>
              <a:rPr lang="en-US" sz="1800" dirty="0"/>
              <a:t>Second quarter of consecutive non-compliance: PPG receives a Notice of Non-Compliance letter and request for CAP.</a:t>
            </a:r>
          </a:p>
          <a:p>
            <a:pPr marL="800100" lvl="2" indent="-342900">
              <a:buFont typeface="Wingdings" panose="05000000000000000000" pitchFamily="2" charset="2"/>
              <a:buChar char="Ø"/>
            </a:pPr>
            <a:r>
              <a:rPr lang="en-US" sz="1800" dirty="0"/>
              <a:t>Third quarter of consecutive non-compliance, and beyond: escalation to the L. A. Care Sanctions Committee for action. </a:t>
            </a:r>
          </a:p>
          <a:p>
            <a:pPr marL="0" indent="0">
              <a:buNone/>
            </a:pPr>
            <a:r>
              <a:rPr lang="en-US" sz="1800" dirty="0"/>
              <a:t> </a:t>
            </a:r>
          </a:p>
          <a:p>
            <a:pPr marL="0" indent="0">
              <a:buNone/>
            </a:pPr>
            <a:r>
              <a:rPr lang="en-US" dirty="0"/>
              <a:t> </a:t>
            </a:r>
          </a:p>
        </p:txBody>
      </p:sp>
    </p:spTree>
    <p:extLst>
      <p:ext uri="{BB962C8B-B14F-4D97-AF65-F5344CB8AC3E}">
        <p14:creationId xmlns:p14="http://schemas.microsoft.com/office/powerpoint/2010/main" val="1315729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833" y="165079"/>
            <a:ext cx="7886700" cy="835342"/>
          </a:xfrm>
        </p:spPr>
        <p:txBody>
          <a:bodyPr/>
          <a:lstStyle/>
          <a:p>
            <a:r>
              <a:rPr lang="en-US" dirty="0"/>
              <a:t>Monitoring for Initial Health Appointments:  Common Trends Identified by EPO</a:t>
            </a:r>
          </a:p>
        </p:txBody>
      </p:sp>
      <p:sp>
        <p:nvSpPr>
          <p:cNvPr id="3" name="Text Placeholder 2"/>
          <p:cNvSpPr>
            <a:spLocks noGrp="1"/>
          </p:cNvSpPr>
          <p:nvPr>
            <p:ph type="body" idx="1"/>
          </p:nvPr>
        </p:nvSpPr>
        <p:spPr>
          <a:xfrm>
            <a:off x="914400" y="1000421"/>
            <a:ext cx="7886700" cy="391309"/>
          </a:xfrm>
        </p:spPr>
        <p:txBody>
          <a:bodyPr/>
          <a:lstStyle/>
          <a:p>
            <a:pPr defTabSz="685800"/>
            <a:r>
              <a:rPr lang="en-US" sz="2000" b="1" dirty="0">
                <a:latin typeface="Helvetica" panose="020B0604020202020204" pitchFamily="34" charset="0"/>
                <a:cs typeface="Helvetica" panose="020B0604020202020204" pitchFamily="34" charset="0"/>
              </a:rPr>
              <a:t> </a:t>
            </a:r>
            <a:r>
              <a:rPr lang="en-US" sz="2800" b="1" dirty="0">
                <a:solidFill>
                  <a:srgbClr val="01426A"/>
                </a:solidFill>
              </a:rPr>
              <a:t> </a:t>
            </a:r>
            <a:endParaRPr lang="en-US" sz="2000" i="1" dirty="0">
              <a:solidFill>
                <a:srgbClr val="FF0000"/>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r>
              <a:rPr lang="en-US" dirty="0"/>
              <a:t>   | </a:t>
            </a:r>
            <a:fld id="{7F9C2EE9-199B-184B-BB68-CD2E993A9D47}" type="slidenum">
              <a:rPr lang="en-US" smtClean="0"/>
              <a:pPr/>
              <a:t>16</a:t>
            </a:fld>
            <a:endParaRPr lang="en-US" dirty="0"/>
          </a:p>
        </p:txBody>
      </p:sp>
      <p:sp>
        <p:nvSpPr>
          <p:cNvPr id="5" name="Content Placeholder 4"/>
          <p:cNvSpPr>
            <a:spLocks noGrp="1"/>
          </p:cNvSpPr>
          <p:nvPr>
            <p:ph idx="13"/>
          </p:nvPr>
        </p:nvSpPr>
        <p:spPr>
          <a:xfrm>
            <a:off x="900113" y="1391730"/>
            <a:ext cx="7915274" cy="4351338"/>
          </a:xfrm>
        </p:spPr>
        <p:txBody>
          <a:bodyPr/>
          <a:lstStyle/>
          <a:p>
            <a:pPr marL="560070" lvl="1" indent="-285750">
              <a:buClr>
                <a:srgbClr val="004879"/>
              </a:buClr>
              <a:buFont typeface="Wingdings" panose="05000000000000000000" pitchFamily="2" charset="2"/>
              <a:buChar char="§"/>
            </a:pPr>
            <a:r>
              <a:rPr lang="en-US" sz="2400" dirty="0"/>
              <a:t>No IHA conducted</a:t>
            </a:r>
          </a:p>
          <a:p>
            <a:pPr marL="560070" lvl="1" indent="-285750">
              <a:buClr>
                <a:srgbClr val="004879"/>
              </a:buClr>
              <a:buFont typeface="Wingdings" panose="05000000000000000000" pitchFamily="2" charset="2"/>
              <a:buChar char="§"/>
            </a:pPr>
            <a:r>
              <a:rPr lang="en-US" sz="2400" dirty="0"/>
              <a:t>Documentation submitted did not evidence outreach attempts to schedule IHA or no outreach attempts were made:  </a:t>
            </a:r>
            <a:r>
              <a:rPr lang="en-US" sz="2400" i="1" dirty="0"/>
              <a:t>when documenting outreach attempts be sure to specify Date/Time of the call and the purpose of the call.</a:t>
            </a:r>
          </a:p>
          <a:p>
            <a:pPr marL="560070" lvl="1" indent="-285750">
              <a:buClr>
                <a:srgbClr val="004879"/>
              </a:buClr>
              <a:buFont typeface="Wingdings" panose="05000000000000000000" pitchFamily="2" charset="2"/>
              <a:buChar char="§"/>
            </a:pPr>
            <a:r>
              <a:rPr lang="en-US" sz="2400" dirty="0"/>
              <a:t>No record of IHA refusal, if applicable</a:t>
            </a:r>
          </a:p>
          <a:p>
            <a:pPr marL="560070" lvl="1" indent="-285750">
              <a:buClr>
                <a:srgbClr val="004879"/>
              </a:buClr>
              <a:buFont typeface="Wingdings" panose="05000000000000000000" pitchFamily="2" charset="2"/>
              <a:buChar char="§"/>
            </a:pPr>
            <a:r>
              <a:rPr lang="en-US" sz="2400" dirty="0"/>
              <a:t>Incomplete IHA (missing components, mainly SHA)</a:t>
            </a:r>
          </a:p>
          <a:p>
            <a:pPr marL="1074420" lvl="3" indent="-342900">
              <a:buClr>
                <a:srgbClr val="004879"/>
              </a:buClr>
              <a:buFont typeface="Wingdings" panose="05000000000000000000" pitchFamily="2" charset="2"/>
              <a:buChar char="Ø"/>
            </a:pPr>
            <a:r>
              <a:rPr lang="en-US" sz="2400" dirty="0"/>
              <a:t>Delegates are not completing the TB assessments</a:t>
            </a:r>
          </a:p>
          <a:p>
            <a:pPr marL="1074420" lvl="3" indent="-342900">
              <a:buClr>
                <a:srgbClr val="004879"/>
              </a:buClr>
              <a:buFont typeface="Wingdings" panose="05000000000000000000" pitchFamily="2" charset="2"/>
              <a:buChar char="Ø"/>
            </a:pPr>
            <a:r>
              <a:rPr lang="en-US" sz="2400" dirty="0"/>
              <a:t>Lead Screenings are not documented</a:t>
            </a:r>
          </a:p>
          <a:p>
            <a:pPr marL="1074420" lvl="3" indent="-342900">
              <a:buClr>
                <a:srgbClr val="004879"/>
              </a:buClr>
              <a:buFont typeface="Wingdings" panose="05000000000000000000" pitchFamily="2" charset="2"/>
              <a:buChar char="Ø"/>
            </a:pPr>
            <a:r>
              <a:rPr lang="en-US" sz="2400" dirty="0"/>
              <a:t>Timely Immunizations are not documented for all age groups</a:t>
            </a:r>
          </a:p>
          <a:p>
            <a:pPr marL="0" indent="0">
              <a:buNone/>
            </a:pPr>
            <a:endParaRPr lang="en-US" sz="2400" dirty="0"/>
          </a:p>
        </p:txBody>
      </p:sp>
    </p:spTree>
    <p:extLst>
      <p:ext uri="{BB962C8B-B14F-4D97-AF65-F5344CB8AC3E}">
        <p14:creationId xmlns:p14="http://schemas.microsoft.com/office/powerpoint/2010/main" val="2453066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833" y="165079"/>
            <a:ext cx="7886700" cy="835342"/>
          </a:xfrm>
        </p:spPr>
        <p:txBody>
          <a:bodyPr/>
          <a:lstStyle/>
          <a:p>
            <a:r>
              <a:rPr lang="en-US" dirty="0"/>
              <a:t>Monitoring for Initial Health Appointments:  IHA Training Available in L.A. Care University</a:t>
            </a:r>
          </a:p>
        </p:txBody>
      </p:sp>
      <p:sp>
        <p:nvSpPr>
          <p:cNvPr id="3" name="Text Placeholder 2"/>
          <p:cNvSpPr>
            <a:spLocks noGrp="1"/>
          </p:cNvSpPr>
          <p:nvPr>
            <p:ph type="body" idx="1"/>
          </p:nvPr>
        </p:nvSpPr>
        <p:spPr>
          <a:xfrm>
            <a:off x="914400" y="1000421"/>
            <a:ext cx="7886700" cy="391309"/>
          </a:xfrm>
        </p:spPr>
        <p:txBody>
          <a:bodyPr/>
          <a:lstStyle/>
          <a:p>
            <a:pPr defTabSz="685800"/>
            <a:r>
              <a:rPr lang="en-US" sz="2000" b="1" dirty="0">
                <a:latin typeface="Helvetica" panose="020B0604020202020204" pitchFamily="34" charset="0"/>
                <a:cs typeface="Helvetica" panose="020B0604020202020204" pitchFamily="34" charset="0"/>
              </a:rPr>
              <a:t> </a:t>
            </a:r>
            <a:r>
              <a:rPr lang="en-US" sz="2800" b="1" dirty="0">
                <a:solidFill>
                  <a:srgbClr val="01426A"/>
                </a:solidFill>
              </a:rPr>
              <a:t> </a:t>
            </a:r>
            <a:endParaRPr lang="en-US" sz="2000" i="1" dirty="0">
              <a:solidFill>
                <a:srgbClr val="FF0000"/>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r>
              <a:rPr lang="en-US" dirty="0"/>
              <a:t>   | </a:t>
            </a:r>
            <a:fld id="{7F9C2EE9-199B-184B-BB68-CD2E993A9D47}" type="slidenum">
              <a:rPr lang="en-US" smtClean="0"/>
              <a:pPr/>
              <a:t>17</a:t>
            </a:fld>
            <a:endParaRPr lang="en-US" dirty="0"/>
          </a:p>
        </p:txBody>
      </p:sp>
      <p:pic>
        <p:nvPicPr>
          <p:cNvPr id="6" name="Content Placeholder 5" descr="cid:image008.jpg@01D87923.3B7E0340"/>
          <p:cNvPicPr>
            <a:picLocks noGrp="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868833" y="1000421"/>
            <a:ext cx="7629525" cy="3093468"/>
          </a:xfrm>
          <a:prstGeom prst="rect">
            <a:avLst/>
          </a:prstGeom>
          <a:noFill/>
          <a:ln>
            <a:noFill/>
          </a:ln>
        </p:spPr>
      </p:pic>
      <p:pic>
        <p:nvPicPr>
          <p:cNvPr id="7" name="Picture 6" descr="cid:image009.jpg@01D87923.3B7E0340"/>
          <p:cNvPicPr/>
          <p:nvPr/>
        </p:nvPicPr>
        <p:blipFill>
          <a:blip r:embed="rId3">
            <a:extLst>
              <a:ext uri="{28A0092B-C50C-407E-A947-70E740481C1C}">
                <a14:useLocalDpi xmlns:a14="http://schemas.microsoft.com/office/drawing/2010/main" val="0"/>
              </a:ext>
            </a:extLst>
          </a:blip>
          <a:srcRect/>
          <a:stretch>
            <a:fillRect/>
          </a:stretch>
        </p:blipFill>
        <p:spPr bwMode="auto">
          <a:xfrm>
            <a:off x="868833" y="4093889"/>
            <a:ext cx="6347012" cy="2662518"/>
          </a:xfrm>
          <a:prstGeom prst="rect">
            <a:avLst/>
          </a:prstGeom>
          <a:noFill/>
          <a:ln>
            <a:noFill/>
          </a:ln>
        </p:spPr>
      </p:pic>
      <p:sp>
        <p:nvSpPr>
          <p:cNvPr id="5" name="TextBox 4"/>
          <p:cNvSpPr txBox="1"/>
          <p:nvPr/>
        </p:nvSpPr>
        <p:spPr>
          <a:xfrm rot="20497518" flipH="1">
            <a:off x="6119230" y="3861003"/>
            <a:ext cx="2889839" cy="2308324"/>
          </a:xfrm>
          <a:prstGeom prst="rect">
            <a:avLst/>
          </a:prstGeom>
          <a:solidFill>
            <a:schemeClr val="accent1"/>
          </a:solidFill>
        </p:spPr>
        <p:txBody>
          <a:bodyPr wrap="square" rtlCol="0">
            <a:spAutoFit/>
          </a:bodyPr>
          <a:lstStyle/>
          <a:p>
            <a:r>
              <a:rPr lang="en-US" i="1" u="sng" dirty="0">
                <a:solidFill>
                  <a:schemeClr val="bg1"/>
                </a:solidFill>
              </a:rPr>
              <a:t>Update coming soon</a:t>
            </a:r>
            <a:r>
              <a:rPr lang="en-US" i="1" dirty="0">
                <a:solidFill>
                  <a:schemeClr val="bg1"/>
                </a:solidFill>
              </a:rPr>
              <a:t>:</a:t>
            </a:r>
          </a:p>
          <a:p>
            <a:r>
              <a:rPr lang="en-US" dirty="0">
                <a:solidFill>
                  <a:schemeClr val="bg1"/>
                </a:solidFill>
              </a:rPr>
              <a:t>Note that the 120-day timeframe for members 18 mos. &amp; younger is a recent update to appear in the IHA module – we will let PPGs know when the University IHA module is available.  </a:t>
            </a:r>
          </a:p>
        </p:txBody>
      </p:sp>
    </p:spTree>
    <p:extLst>
      <p:ext uri="{BB962C8B-B14F-4D97-AF65-F5344CB8AC3E}">
        <p14:creationId xmlns:p14="http://schemas.microsoft.com/office/powerpoint/2010/main" val="3725351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87" y="175023"/>
            <a:ext cx="7886700" cy="662939"/>
          </a:xfrm>
        </p:spPr>
        <p:txBody>
          <a:bodyPr/>
          <a:lstStyle/>
          <a:p>
            <a:r>
              <a:rPr lang="en-US" dirty="0"/>
              <a:t>Monitoring for Initial Health Appointments</a:t>
            </a:r>
          </a:p>
        </p:txBody>
      </p:sp>
      <p:sp>
        <p:nvSpPr>
          <p:cNvPr id="3" name="Text Placeholder 2"/>
          <p:cNvSpPr>
            <a:spLocks noGrp="1"/>
          </p:cNvSpPr>
          <p:nvPr>
            <p:ph type="body" idx="1"/>
          </p:nvPr>
        </p:nvSpPr>
        <p:spPr/>
        <p:txBody>
          <a:bodyPr/>
          <a:lstStyle/>
          <a:p>
            <a:pPr defTabSz="685800"/>
            <a:r>
              <a:rPr lang="en-US" sz="2000" b="1" dirty="0">
                <a:latin typeface="Helvetica" panose="020B0604020202020204" pitchFamily="34" charset="0"/>
                <a:cs typeface="Helvetica" panose="020B0604020202020204" pitchFamily="34" charset="0"/>
              </a:rPr>
              <a:t>Questions?</a:t>
            </a:r>
            <a:endParaRPr lang="en-US" sz="20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r>
              <a:rPr lang="en-US" dirty="0"/>
              <a:t>   | </a:t>
            </a:r>
            <a:fld id="{7F9C2EE9-199B-184B-BB68-CD2E993A9D47}" type="slidenum">
              <a:rPr lang="en-US" smtClean="0"/>
              <a:pPr/>
              <a:t>18</a:t>
            </a:fld>
            <a:endParaRPr lang="en-US" dirty="0"/>
          </a:p>
        </p:txBody>
      </p:sp>
      <p:sp>
        <p:nvSpPr>
          <p:cNvPr id="5" name="Content Placeholder 4"/>
          <p:cNvSpPr>
            <a:spLocks noGrp="1"/>
          </p:cNvSpPr>
          <p:nvPr>
            <p:ph idx="13"/>
          </p:nvPr>
        </p:nvSpPr>
        <p:spPr>
          <a:xfrm>
            <a:off x="914400" y="1756227"/>
            <a:ext cx="7915274" cy="4351338"/>
          </a:xfrm>
        </p:spPr>
        <p:txBody>
          <a:bodyPr/>
          <a:lstStyle/>
          <a:p>
            <a:pPr lvl="1"/>
            <a:endParaRPr lang="en-US" dirty="0"/>
          </a:p>
          <a:p>
            <a:pPr marL="0" indent="0">
              <a:buNone/>
            </a:pPr>
            <a:endParaRPr lang="en-US" dirty="0"/>
          </a:p>
          <a:p>
            <a:pPr marL="0" indent="0" algn="ctr">
              <a:lnSpc>
                <a:spcPct val="100000"/>
              </a:lnSpc>
              <a:spcBef>
                <a:spcPts val="0"/>
              </a:spcBef>
              <a:buNone/>
            </a:pPr>
            <a:endParaRPr lang="en-US" sz="2400" dirty="0"/>
          </a:p>
          <a:p>
            <a:pPr marL="0" indent="0" algn="ctr">
              <a:lnSpc>
                <a:spcPct val="100000"/>
              </a:lnSpc>
              <a:spcBef>
                <a:spcPts val="0"/>
              </a:spcBef>
              <a:buNone/>
            </a:pPr>
            <a:endParaRPr lang="en-US" sz="2400" dirty="0"/>
          </a:p>
          <a:p>
            <a:pPr marL="0" indent="0" algn="ctr">
              <a:lnSpc>
                <a:spcPct val="100000"/>
              </a:lnSpc>
              <a:spcBef>
                <a:spcPts val="0"/>
              </a:spcBef>
              <a:buNone/>
            </a:pPr>
            <a:endParaRPr lang="en-US" sz="2400" dirty="0"/>
          </a:p>
          <a:p>
            <a:pPr marL="0" indent="0" algn="ctr">
              <a:lnSpc>
                <a:spcPct val="100000"/>
              </a:lnSpc>
              <a:spcBef>
                <a:spcPts val="0"/>
              </a:spcBef>
              <a:buNone/>
            </a:pPr>
            <a:r>
              <a:rPr lang="en-US" sz="2400" dirty="0"/>
              <a:t>As always, please send any of your questions or concerns to your PPG’s assigned </a:t>
            </a:r>
          </a:p>
          <a:p>
            <a:pPr marL="0" indent="0" algn="ctr">
              <a:lnSpc>
                <a:spcPct val="100000"/>
              </a:lnSpc>
              <a:spcBef>
                <a:spcPts val="0"/>
              </a:spcBef>
              <a:buNone/>
            </a:pPr>
            <a:r>
              <a:rPr lang="en-US" sz="2400" dirty="0"/>
              <a:t>L. A. Care ACM.</a:t>
            </a:r>
          </a:p>
          <a:p>
            <a:pPr marL="0" indent="0" algn="ctr">
              <a:lnSpc>
                <a:spcPct val="100000"/>
              </a:lnSpc>
              <a:spcBef>
                <a:spcPts val="0"/>
              </a:spcBef>
              <a:buNone/>
            </a:pPr>
            <a:endParaRPr lang="en-US" sz="2400" dirty="0"/>
          </a:p>
          <a:p>
            <a:pPr marL="0" indent="0" algn="ctr">
              <a:lnSpc>
                <a:spcPct val="100000"/>
              </a:lnSpc>
              <a:spcBef>
                <a:spcPts val="0"/>
              </a:spcBef>
              <a:buNone/>
            </a:pPr>
            <a:r>
              <a:rPr lang="en-US" sz="3200" i="1" dirty="0">
                <a:solidFill>
                  <a:srgbClr val="0095D4"/>
                </a:solidFill>
                <a:effectLst>
                  <a:outerShdw blurRad="38100" dist="38100" dir="2700000" algn="tl">
                    <a:srgbClr val="000000">
                      <a:alpha val="43137"/>
                    </a:srgbClr>
                  </a:outerShdw>
                </a:effectLst>
              </a:rPr>
              <a:t>WE THANK YOU FOR </a:t>
            </a:r>
          </a:p>
          <a:p>
            <a:pPr marL="0" indent="0" algn="ctr">
              <a:lnSpc>
                <a:spcPct val="100000"/>
              </a:lnSpc>
              <a:spcBef>
                <a:spcPts val="0"/>
              </a:spcBef>
              <a:buNone/>
            </a:pPr>
            <a:r>
              <a:rPr lang="en-US" sz="3200" i="1" dirty="0">
                <a:solidFill>
                  <a:srgbClr val="0095D4"/>
                </a:solidFill>
                <a:effectLst>
                  <a:outerShdw blurRad="38100" dist="38100" dir="2700000" algn="tl">
                    <a:srgbClr val="000000">
                      <a:alpha val="43137"/>
                    </a:srgbClr>
                  </a:outerShdw>
                </a:effectLst>
              </a:rPr>
              <a:t>PARTICIPATING IN THIS TRAINING </a:t>
            </a:r>
          </a:p>
          <a:p>
            <a:pPr marL="0" indent="0">
              <a:buNone/>
            </a:pPr>
            <a:endParaRPr lang="en-US" dirty="0"/>
          </a:p>
          <a:p>
            <a:pPr marL="0" indent="0" algn="ctr">
              <a:buNone/>
            </a:pPr>
            <a:endParaRPr lang="en-US" dirty="0"/>
          </a:p>
          <a:p>
            <a:pPr marL="0" indent="0">
              <a:buNone/>
            </a:pPr>
            <a:r>
              <a:rPr lang="en-US" dirty="0"/>
              <a:t> </a:t>
            </a:r>
          </a:p>
        </p:txBody>
      </p:sp>
      <p:pic>
        <p:nvPicPr>
          <p:cNvPr id="6" name="Picture 4" descr="Image result for any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872" y="1196224"/>
            <a:ext cx="3064113" cy="214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2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for Initial Health Appointments</a:t>
            </a:r>
          </a:p>
        </p:txBody>
      </p:sp>
      <p:sp>
        <p:nvSpPr>
          <p:cNvPr id="3" name="Text Placeholder 2"/>
          <p:cNvSpPr>
            <a:spLocks noGrp="1"/>
          </p:cNvSpPr>
          <p:nvPr>
            <p:ph type="body" idx="1"/>
          </p:nvPr>
        </p:nvSpPr>
        <p:spPr/>
        <p:txBody>
          <a:bodyPr/>
          <a:lstStyle/>
          <a:p>
            <a:pPr algn="ctr"/>
            <a:r>
              <a:rPr lang="en-US" sz="2800" dirty="0">
                <a:solidFill>
                  <a:srgbClr val="0095D4"/>
                </a:solidFill>
                <a:effectLst>
                  <a:outerShdw blurRad="38100" dist="38100" dir="2700000" algn="tl">
                    <a:srgbClr val="000000">
                      <a:alpha val="43137"/>
                    </a:srgbClr>
                  </a:outerShdw>
                </a:effectLst>
              </a:rPr>
              <a:t>TRAINING AGENDA</a:t>
            </a:r>
          </a:p>
        </p:txBody>
      </p:sp>
      <p:sp>
        <p:nvSpPr>
          <p:cNvPr id="4" name="Slide Number Placeholder 3"/>
          <p:cNvSpPr>
            <a:spLocks noGrp="1"/>
          </p:cNvSpPr>
          <p:nvPr>
            <p:ph type="sldNum" sz="quarter" idx="12"/>
          </p:nvPr>
        </p:nvSpPr>
        <p:spPr/>
        <p:txBody>
          <a:bodyPr/>
          <a:lstStyle/>
          <a:p>
            <a:r>
              <a:rPr lang="en-US" dirty="0"/>
              <a:t>   | </a:t>
            </a:r>
            <a:fld id="{7F9C2EE9-199B-184B-BB68-CD2E993A9D47}" type="slidenum">
              <a:rPr lang="en-US" smtClean="0"/>
              <a:pPr/>
              <a:t>2</a:t>
            </a:fld>
            <a:endParaRPr lang="en-US" dirty="0"/>
          </a:p>
        </p:txBody>
      </p:sp>
      <p:sp>
        <p:nvSpPr>
          <p:cNvPr id="5" name="Content Placeholder 4"/>
          <p:cNvSpPr>
            <a:spLocks noGrp="1"/>
          </p:cNvSpPr>
          <p:nvPr>
            <p:ph idx="13"/>
          </p:nvPr>
        </p:nvSpPr>
        <p:spPr/>
        <p:txBody>
          <a:bodyPr/>
          <a:lstStyle/>
          <a:p>
            <a:pPr marL="0" indent="0">
              <a:buNone/>
            </a:pPr>
            <a:endParaRPr lang="en-US" dirty="0"/>
          </a:p>
          <a:p>
            <a:pPr marL="519113" lvl="2" indent="-519113">
              <a:spcBef>
                <a:spcPts val="1000"/>
              </a:spcBef>
              <a:buClr>
                <a:schemeClr val="accent1">
                  <a:lumMod val="50000"/>
                </a:schemeClr>
              </a:buClr>
              <a:buFont typeface="+mj-lt"/>
              <a:buAutoNum type="arabicPeriod"/>
            </a:pPr>
            <a:r>
              <a:rPr lang="en-US" sz="2800" dirty="0"/>
              <a:t>Refresher of </a:t>
            </a:r>
            <a:r>
              <a:rPr lang="en-US" sz="2800" dirty="0" err="1"/>
              <a:t>Medi</a:t>
            </a:r>
            <a:r>
              <a:rPr lang="en-US" sz="2800" dirty="0"/>
              <a:t>-Cal IHA Requirements &amp; </a:t>
            </a:r>
            <a:r>
              <a:rPr lang="en-US" sz="2800" dirty="0">
                <a:latin typeface="Helvetica" panose="020B0604020202020204" pitchFamily="34" charset="0"/>
                <a:cs typeface="Helvetica" panose="020B0604020202020204" pitchFamily="34" charset="0"/>
              </a:rPr>
              <a:t>Acceptable IHA Screening Tools</a:t>
            </a:r>
          </a:p>
          <a:p>
            <a:pPr marL="519113" lvl="2" indent="-519113">
              <a:spcBef>
                <a:spcPts val="1000"/>
              </a:spcBef>
              <a:buClr>
                <a:schemeClr val="accent1">
                  <a:lumMod val="50000"/>
                </a:schemeClr>
              </a:buClr>
              <a:buFont typeface="+mj-lt"/>
              <a:buAutoNum type="arabicPeriod"/>
            </a:pPr>
            <a:r>
              <a:rPr lang="en-US" sz="2800" dirty="0"/>
              <a:t>DHCS Findings </a:t>
            </a:r>
          </a:p>
          <a:p>
            <a:pPr marL="519113" lvl="2" indent="-519113">
              <a:spcBef>
                <a:spcPts val="1000"/>
              </a:spcBef>
              <a:buClr>
                <a:schemeClr val="accent1">
                  <a:lumMod val="50000"/>
                </a:schemeClr>
              </a:buClr>
              <a:buFont typeface="+mj-lt"/>
              <a:buAutoNum type="arabicPeriod"/>
            </a:pPr>
            <a:r>
              <a:rPr lang="en-US" sz="2800" dirty="0">
                <a:latin typeface="Helvetica" panose="020B0604020202020204" pitchFamily="34" charset="0"/>
                <a:cs typeface="Helvetica" panose="020B0604020202020204" pitchFamily="34" charset="0"/>
              </a:rPr>
              <a:t>Quarterly Case Reviews to Assess for IHA Completions</a:t>
            </a:r>
          </a:p>
          <a:p>
            <a:pPr marL="514350" lvl="4" indent="-514350">
              <a:spcBef>
                <a:spcPts val="1000"/>
              </a:spcBef>
              <a:buClr>
                <a:schemeClr val="accent1">
                  <a:lumMod val="50000"/>
                </a:schemeClr>
              </a:buClr>
              <a:buFont typeface="+mj-lt"/>
              <a:buAutoNum type="arabicPeriod" startAt="4"/>
            </a:pPr>
            <a:r>
              <a:rPr lang="en-US" sz="2800" dirty="0">
                <a:solidFill>
                  <a:srgbClr val="555555"/>
                </a:solidFill>
                <a:latin typeface="Helvetica" charset="0"/>
                <a:ea typeface="Helvetica" charset="0"/>
                <a:cs typeface="Helvetica" charset="0"/>
              </a:rPr>
              <a:t>Communication of Results, CAP Process and Common Trends </a:t>
            </a:r>
          </a:p>
          <a:p>
            <a:pPr marL="514350" lvl="4" indent="-514350">
              <a:spcBef>
                <a:spcPts val="1000"/>
              </a:spcBef>
              <a:buClr>
                <a:schemeClr val="accent1">
                  <a:lumMod val="50000"/>
                </a:schemeClr>
              </a:buClr>
              <a:buFont typeface="+mj-lt"/>
              <a:buAutoNum type="arabicPeriod" startAt="4"/>
            </a:pPr>
            <a:r>
              <a:rPr lang="en-US" sz="2800" i="1" dirty="0">
                <a:solidFill>
                  <a:srgbClr val="555555"/>
                </a:solidFill>
                <a:latin typeface="Helvetica" charset="0"/>
                <a:ea typeface="Helvetica" charset="0"/>
                <a:cs typeface="Helvetica" charset="0"/>
              </a:rPr>
              <a:t>Coming:  </a:t>
            </a:r>
            <a:r>
              <a:rPr lang="en-US" sz="2800" dirty="0">
                <a:solidFill>
                  <a:srgbClr val="555555"/>
                </a:solidFill>
                <a:latin typeface="Helvetica" charset="0"/>
                <a:ea typeface="Helvetica" charset="0"/>
                <a:cs typeface="Helvetica" charset="0"/>
              </a:rPr>
              <a:t>IHA Training available in L.A. Care University</a:t>
            </a:r>
          </a:p>
          <a:p>
            <a:endParaRPr lang="en-US" dirty="0"/>
          </a:p>
        </p:txBody>
      </p:sp>
    </p:spTree>
    <p:extLst>
      <p:ext uri="{BB962C8B-B14F-4D97-AF65-F5344CB8AC3E}">
        <p14:creationId xmlns:p14="http://schemas.microsoft.com/office/powerpoint/2010/main" val="1747176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for Initial Health Appointments</a:t>
            </a:r>
          </a:p>
        </p:txBody>
      </p:sp>
      <p:sp>
        <p:nvSpPr>
          <p:cNvPr id="3" name="Text Placeholder 2"/>
          <p:cNvSpPr>
            <a:spLocks noGrp="1"/>
          </p:cNvSpPr>
          <p:nvPr>
            <p:ph type="body" idx="1"/>
          </p:nvPr>
        </p:nvSpPr>
        <p:spPr/>
        <p:txBody>
          <a:bodyPr/>
          <a:lstStyle/>
          <a:p>
            <a:pPr algn="ctr"/>
            <a:r>
              <a:rPr lang="en-US" sz="2000" b="1" dirty="0"/>
              <a:t>Requirements</a:t>
            </a:r>
          </a:p>
        </p:txBody>
      </p:sp>
      <p:sp>
        <p:nvSpPr>
          <p:cNvPr id="4" name="Slide Number Placeholder 3"/>
          <p:cNvSpPr>
            <a:spLocks noGrp="1"/>
          </p:cNvSpPr>
          <p:nvPr>
            <p:ph type="sldNum" sz="quarter" idx="12"/>
          </p:nvPr>
        </p:nvSpPr>
        <p:spPr/>
        <p:txBody>
          <a:bodyPr/>
          <a:lstStyle/>
          <a:p>
            <a:r>
              <a:rPr lang="en-US" dirty="0"/>
              <a:t>   | </a:t>
            </a:r>
            <a:fld id="{7F9C2EE9-199B-184B-BB68-CD2E993A9D47}" type="slidenum">
              <a:rPr lang="en-US" smtClean="0"/>
              <a:pPr/>
              <a:t>3</a:t>
            </a:fld>
            <a:endParaRPr lang="en-US" dirty="0"/>
          </a:p>
        </p:txBody>
      </p:sp>
      <p:sp>
        <p:nvSpPr>
          <p:cNvPr id="5" name="Content Placeholder 4"/>
          <p:cNvSpPr>
            <a:spLocks noGrp="1"/>
          </p:cNvSpPr>
          <p:nvPr>
            <p:ph idx="13"/>
          </p:nvPr>
        </p:nvSpPr>
        <p:spPr/>
        <p:txBody>
          <a:bodyPr/>
          <a:lstStyle/>
          <a:p>
            <a:pPr marL="0" indent="0">
              <a:buNone/>
            </a:pPr>
            <a:endParaRPr lang="en-US" dirty="0"/>
          </a:p>
          <a:p>
            <a:pPr marL="0" indent="0">
              <a:spcBef>
                <a:spcPct val="20000"/>
              </a:spcBef>
              <a:buNone/>
            </a:pPr>
            <a:r>
              <a:rPr lang="en-US" sz="1800" b="1" dirty="0"/>
              <a:t>Governed By</a:t>
            </a:r>
          </a:p>
          <a:p>
            <a:pPr lvl="3">
              <a:buClr>
                <a:schemeClr val="accent1">
                  <a:lumMod val="50000"/>
                </a:schemeClr>
              </a:buClr>
              <a:buFont typeface="Wingdings" panose="05000000000000000000" pitchFamily="2" charset="2"/>
              <a:buChar char="§"/>
            </a:pPr>
            <a:r>
              <a:rPr lang="en-US" sz="1800" dirty="0"/>
              <a:t>DHCS Policy Letter 08-003: “Initial Comprehensive Health Assessment” </a:t>
            </a:r>
          </a:p>
          <a:p>
            <a:pPr lvl="3">
              <a:buClr>
                <a:schemeClr val="accent1">
                  <a:lumMod val="50000"/>
                </a:schemeClr>
              </a:buClr>
              <a:buFont typeface="Wingdings" panose="05000000000000000000" pitchFamily="2" charset="2"/>
              <a:buChar char="§"/>
            </a:pPr>
            <a:r>
              <a:rPr lang="en-US" sz="1800" dirty="0"/>
              <a:t>Current contract between DHCS and L. A. Care, Exhibit A</a:t>
            </a:r>
          </a:p>
          <a:p>
            <a:pPr lvl="1">
              <a:buClr>
                <a:schemeClr val="accent1">
                  <a:lumMod val="50000"/>
                </a:schemeClr>
              </a:buClr>
              <a:buFont typeface="Wingdings" panose="05000000000000000000" pitchFamily="2" charset="2"/>
              <a:buChar char="§"/>
            </a:pPr>
            <a:endParaRPr lang="en-US" sz="1800" dirty="0"/>
          </a:p>
          <a:p>
            <a:pPr marL="0" indent="0">
              <a:spcBef>
                <a:spcPct val="20000"/>
              </a:spcBef>
              <a:buNone/>
            </a:pPr>
            <a:r>
              <a:rPr lang="en-US" sz="1800" b="1" dirty="0"/>
              <a:t>Components</a:t>
            </a:r>
          </a:p>
          <a:p>
            <a:pPr marL="798513" indent="-230188">
              <a:spcBef>
                <a:spcPct val="20000"/>
              </a:spcBef>
              <a:buClr>
                <a:srgbClr val="0E597B"/>
              </a:buClr>
              <a:buFont typeface="Wingdings" panose="05000000000000000000" pitchFamily="2" charset="2"/>
              <a:buChar char="§"/>
            </a:pPr>
            <a:r>
              <a:rPr lang="en-US" sz="1800" dirty="0"/>
              <a:t>Health history, physical and mental health status exam, delivery of age and gender-related preventive services, diagnoses and plan of care, health education, identification of risks, assessment of need for preventive screens, diagnosis and plan for treatment of any diseases and Blood Lead Screening (BLS)</a:t>
            </a:r>
          </a:p>
          <a:p>
            <a:pPr marL="798513" indent="-230188">
              <a:spcBef>
                <a:spcPct val="20000"/>
              </a:spcBef>
              <a:buClr>
                <a:srgbClr val="0E597B"/>
              </a:buClr>
              <a:buFont typeface="Wingdings" panose="05000000000000000000" pitchFamily="2" charset="2"/>
              <a:buChar char="§"/>
            </a:pPr>
            <a:r>
              <a:rPr lang="en-US" sz="1800" dirty="0"/>
              <a:t>Completion by member’s PCP in the provider office is preferred although other practitioners, such as mid-level practitioners, and locations are allowed</a:t>
            </a:r>
          </a:p>
          <a:p>
            <a:endParaRPr lang="en-US" dirty="0"/>
          </a:p>
        </p:txBody>
      </p:sp>
    </p:spTree>
    <p:extLst>
      <p:ext uri="{BB962C8B-B14F-4D97-AF65-F5344CB8AC3E}">
        <p14:creationId xmlns:p14="http://schemas.microsoft.com/office/powerpoint/2010/main" val="323109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for Initial Health Appointments</a:t>
            </a:r>
          </a:p>
        </p:txBody>
      </p:sp>
      <p:sp>
        <p:nvSpPr>
          <p:cNvPr id="3" name="Text Placeholder 2"/>
          <p:cNvSpPr>
            <a:spLocks noGrp="1"/>
          </p:cNvSpPr>
          <p:nvPr>
            <p:ph type="body" idx="1"/>
          </p:nvPr>
        </p:nvSpPr>
        <p:spPr>
          <a:xfrm>
            <a:off x="914400" y="1143863"/>
            <a:ext cx="7886700" cy="391309"/>
          </a:xfrm>
        </p:spPr>
        <p:txBody>
          <a:bodyPr/>
          <a:lstStyle/>
          <a:p>
            <a:pPr algn="ctr"/>
            <a:r>
              <a:rPr lang="en-US" sz="2000" b="1" dirty="0"/>
              <a:t>Requirements</a:t>
            </a:r>
          </a:p>
        </p:txBody>
      </p:sp>
      <p:sp>
        <p:nvSpPr>
          <p:cNvPr id="4" name="Slide Number Placeholder 3"/>
          <p:cNvSpPr>
            <a:spLocks noGrp="1"/>
          </p:cNvSpPr>
          <p:nvPr>
            <p:ph type="sldNum" sz="quarter" idx="12"/>
          </p:nvPr>
        </p:nvSpPr>
        <p:spPr/>
        <p:txBody>
          <a:bodyPr/>
          <a:lstStyle/>
          <a:p>
            <a:r>
              <a:rPr lang="en-US" dirty="0"/>
              <a:t> | </a:t>
            </a:r>
            <a:fld id="{7F9C2EE9-199B-184B-BB68-CD2E993A9D47}" type="slidenum">
              <a:rPr lang="en-US" smtClean="0"/>
              <a:pPr/>
              <a:t>4</a:t>
            </a:fld>
            <a:endParaRPr lang="en-US" dirty="0"/>
          </a:p>
        </p:txBody>
      </p:sp>
      <p:sp>
        <p:nvSpPr>
          <p:cNvPr id="5" name="Content Placeholder 4"/>
          <p:cNvSpPr>
            <a:spLocks noGrp="1"/>
          </p:cNvSpPr>
          <p:nvPr>
            <p:ph idx="13"/>
          </p:nvPr>
        </p:nvSpPr>
        <p:spPr>
          <a:xfrm>
            <a:off x="914400" y="1573810"/>
            <a:ext cx="7886700" cy="4351338"/>
          </a:xfrm>
        </p:spPr>
        <p:txBody>
          <a:bodyPr/>
          <a:lstStyle/>
          <a:p>
            <a:pPr marL="0" indent="0">
              <a:spcBef>
                <a:spcPct val="20000"/>
              </a:spcBef>
              <a:buNone/>
            </a:pPr>
            <a:r>
              <a:rPr lang="en-US" sz="2000" b="1" dirty="0"/>
              <a:t>Timeframes</a:t>
            </a:r>
          </a:p>
          <a:p>
            <a:pPr marL="814387" indent="-342900">
              <a:spcBef>
                <a:spcPct val="20000"/>
              </a:spcBef>
              <a:buClr>
                <a:schemeClr val="accent1">
                  <a:lumMod val="50000"/>
                </a:schemeClr>
              </a:buClr>
              <a:buFont typeface="Wingdings" panose="05000000000000000000" pitchFamily="2" charset="2"/>
              <a:buChar char="Ø"/>
            </a:pPr>
            <a:r>
              <a:rPr lang="en-US" sz="2000" dirty="0"/>
              <a:t>IHA must be completed within 120 calendar days of enrollment unless:</a:t>
            </a:r>
          </a:p>
          <a:p>
            <a:pPr marL="1157287" indent="-342900">
              <a:spcBef>
                <a:spcPct val="20000"/>
              </a:spcBef>
              <a:buClr>
                <a:srgbClr val="0E597B"/>
              </a:buClr>
              <a:buFont typeface="Wingdings" panose="05000000000000000000" pitchFamily="2" charset="2"/>
              <a:buChar char="§"/>
            </a:pPr>
            <a:r>
              <a:rPr lang="en-US" dirty="0"/>
              <a:t>All IHA elements were completed within prior 12 months (if new Provider,  must still review and update the IHA).</a:t>
            </a:r>
          </a:p>
          <a:p>
            <a:pPr marL="1157287" indent="-342900">
              <a:spcBef>
                <a:spcPct val="20000"/>
              </a:spcBef>
              <a:buClr>
                <a:srgbClr val="0E597B"/>
              </a:buClr>
              <a:buFont typeface="Wingdings" panose="05000000000000000000" pitchFamily="2" charset="2"/>
              <a:buChar char="§"/>
            </a:pPr>
            <a:r>
              <a:rPr lang="en-US" dirty="0"/>
              <a:t>Member refuses. Must document and encourage member to contact L.A. Care for provider re-assignment. </a:t>
            </a:r>
          </a:p>
          <a:p>
            <a:pPr marL="1157287" indent="-342900">
              <a:spcBef>
                <a:spcPct val="20000"/>
              </a:spcBef>
              <a:buClr>
                <a:srgbClr val="0E597B"/>
              </a:buClr>
              <a:buFont typeface="Wingdings" panose="05000000000000000000" pitchFamily="2" charset="2"/>
              <a:buChar char="§"/>
            </a:pPr>
            <a:r>
              <a:rPr lang="en-US" dirty="0"/>
              <a:t>Member misses a scheduled IHA appointment and two documented attempts to reschedule have been unsuccessful (1 verbal and 1 written).</a:t>
            </a:r>
          </a:p>
          <a:p>
            <a:pPr marL="1157287" indent="-342900">
              <a:spcBef>
                <a:spcPct val="20000"/>
              </a:spcBef>
              <a:buClr>
                <a:srgbClr val="0E597B"/>
              </a:buClr>
              <a:buFont typeface="Wingdings" panose="05000000000000000000" pitchFamily="2" charset="2"/>
              <a:buChar char="§"/>
            </a:pPr>
            <a:r>
              <a:rPr lang="en-US" dirty="0"/>
              <a:t>Member has not scheduled the initial PCP/IHA appointment (with 3 outreach attempts unsuccessful)</a:t>
            </a:r>
          </a:p>
          <a:p>
            <a:pPr marL="814387" indent="-342900">
              <a:spcBef>
                <a:spcPct val="20000"/>
              </a:spcBef>
              <a:buClr>
                <a:schemeClr val="accent1">
                  <a:lumMod val="50000"/>
                </a:schemeClr>
              </a:buClr>
              <a:buFont typeface="Wingdings" panose="05000000000000000000" pitchFamily="2" charset="2"/>
              <a:buChar char="Ø"/>
            </a:pPr>
            <a:r>
              <a:rPr lang="en-US" sz="2000" dirty="0"/>
              <a:t>Must be evidence of follow up within 60 days for identified risks.</a:t>
            </a:r>
          </a:p>
          <a:p>
            <a:pPr marL="814387" indent="-342900">
              <a:spcBef>
                <a:spcPct val="20000"/>
              </a:spcBef>
              <a:buClr>
                <a:schemeClr val="accent1">
                  <a:lumMod val="50000"/>
                </a:schemeClr>
              </a:buClr>
              <a:buFont typeface="Wingdings" panose="05000000000000000000" pitchFamily="2" charset="2"/>
              <a:buChar char="Ø"/>
            </a:pPr>
            <a:r>
              <a:rPr lang="en-US" sz="2000" dirty="0"/>
              <a:t>For members under the age of 18 months, the IHA also must be completed within 120 calendar days following the date of enrollment or within periodicity timelines established by the American Academy of Pediatrics (AAP) for ages 2 or younger, whichever is less. </a:t>
            </a:r>
          </a:p>
          <a:p>
            <a:pPr marL="814387" indent="-342900">
              <a:spcBef>
                <a:spcPct val="20000"/>
              </a:spcBef>
              <a:buClr>
                <a:schemeClr val="accent1">
                  <a:lumMod val="50000"/>
                </a:schemeClr>
              </a:buClr>
              <a:buFont typeface="Wingdings" panose="05000000000000000000" pitchFamily="2" charset="2"/>
              <a:buChar char="Ø"/>
            </a:pPr>
            <a:endParaRPr lang="en-US" sz="2000" dirty="0"/>
          </a:p>
          <a:p>
            <a:endParaRPr lang="en-US" sz="2000" dirty="0"/>
          </a:p>
          <a:p>
            <a:endParaRPr lang="en-US" sz="2000" dirty="0"/>
          </a:p>
        </p:txBody>
      </p:sp>
    </p:spTree>
    <p:extLst>
      <p:ext uri="{BB962C8B-B14F-4D97-AF65-F5344CB8AC3E}">
        <p14:creationId xmlns:p14="http://schemas.microsoft.com/office/powerpoint/2010/main" val="3582702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for Initial Health Appointments</a:t>
            </a:r>
          </a:p>
        </p:txBody>
      </p:sp>
      <p:sp>
        <p:nvSpPr>
          <p:cNvPr id="3" name="Text Placeholder 2"/>
          <p:cNvSpPr>
            <a:spLocks noGrp="1"/>
          </p:cNvSpPr>
          <p:nvPr>
            <p:ph type="body" idx="1"/>
          </p:nvPr>
        </p:nvSpPr>
        <p:spPr>
          <a:xfrm>
            <a:off x="914400" y="1027232"/>
            <a:ext cx="7886700" cy="391309"/>
          </a:xfrm>
        </p:spPr>
        <p:txBody>
          <a:bodyPr/>
          <a:lstStyle/>
          <a:p>
            <a:pPr>
              <a:lnSpc>
                <a:spcPct val="100000"/>
              </a:lnSpc>
              <a:spcBef>
                <a:spcPts val="0"/>
              </a:spcBef>
            </a:pPr>
            <a:r>
              <a:rPr lang="en-US" sz="1800" b="1" dirty="0"/>
              <a:t>To assist PPGs, the AAP and CHDP acceptable age-appropriate </a:t>
            </a:r>
          </a:p>
          <a:p>
            <a:pPr>
              <a:lnSpc>
                <a:spcPct val="100000"/>
              </a:lnSpc>
              <a:spcBef>
                <a:spcPts val="0"/>
              </a:spcBef>
            </a:pPr>
            <a:r>
              <a:rPr lang="en-US" sz="1800" b="1" dirty="0"/>
              <a:t>assessment tools are listed below as referenced in the DHCS </a:t>
            </a:r>
          </a:p>
          <a:p>
            <a:pPr>
              <a:lnSpc>
                <a:spcPct val="100000"/>
              </a:lnSpc>
              <a:spcBef>
                <a:spcPts val="0"/>
              </a:spcBef>
            </a:pPr>
            <a:r>
              <a:rPr lang="en-US" sz="1800" b="1" dirty="0"/>
              <a:t>Developmental Screening Policy:  (attached)</a:t>
            </a:r>
          </a:p>
        </p:txBody>
      </p:sp>
      <p:sp>
        <p:nvSpPr>
          <p:cNvPr id="4" name="Slide Number Placeholder 3"/>
          <p:cNvSpPr>
            <a:spLocks noGrp="1"/>
          </p:cNvSpPr>
          <p:nvPr>
            <p:ph type="sldNum" sz="quarter" idx="12"/>
          </p:nvPr>
        </p:nvSpPr>
        <p:spPr/>
        <p:txBody>
          <a:bodyPr/>
          <a:lstStyle/>
          <a:p>
            <a:r>
              <a:rPr lang="en-US" dirty="0"/>
              <a:t>   | </a:t>
            </a:r>
            <a:fld id="{7F9C2EE9-199B-184B-BB68-CD2E993A9D47}" type="slidenum">
              <a:rPr lang="en-US" smtClean="0"/>
              <a:pPr/>
              <a:t>5</a:t>
            </a:fld>
            <a:endParaRPr lang="en-US" dirty="0"/>
          </a:p>
        </p:txBody>
      </p:sp>
      <p:pic>
        <p:nvPicPr>
          <p:cNvPr id="6" name="Content Placeholder 5"/>
          <p:cNvPicPr>
            <a:picLocks noGrp="1" noChangeAspect="1"/>
          </p:cNvPicPr>
          <p:nvPr>
            <p:ph idx="13"/>
          </p:nvPr>
        </p:nvPicPr>
        <p:blipFill>
          <a:blip r:embed="rId2"/>
          <a:stretch>
            <a:fillRect/>
          </a:stretch>
        </p:blipFill>
        <p:spPr>
          <a:xfrm>
            <a:off x="751507" y="2727439"/>
            <a:ext cx="8212485" cy="3717812"/>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2392290080"/>
              </p:ext>
            </p:extLst>
          </p:nvPr>
        </p:nvGraphicFramePr>
        <p:xfrm>
          <a:off x="7266215" y="1955914"/>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266215" y="195591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0658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for Initial Health Appointments</a:t>
            </a:r>
          </a:p>
        </p:txBody>
      </p:sp>
      <p:sp>
        <p:nvSpPr>
          <p:cNvPr id="3" name="Text Placeholder 2"/>
          <p:cNvSpPr>
            <a:spLocks noGrp="1"/>
          </p:cNvSpPr>
          <p:nvPr>
            <p:ph type="body" idx="1"/>
          </p:nvPr>
        </p:nvSpPr>
        <p:spPr>
          <a:xfrm>
            <a:off x="914400" y="1138413"/>
            <a:ext cx="7886700" cy="391309"/>
          </a:xfrm>
        </p:spPr>
        <p:txBody>
          <a:bodyPr/>
          <a:lstStyle/>
          <a:p>
            <a:r>
              <a:rPr lang="en-US" b="1" dirty="0"/>
              <a:t>IHA </a:t>
            </a:r>
            <a:r>
              <a:rPr lang="en-US" sz="1800" b="1" dirty="0"/>
              <a:t>Requirements</a:t>
            </a:r>
          </a:p>
        </p:txBody>
      </p:sp>
      <p:sp>
        <p:nvSpPr>
          <p:cNvPr id="4" name="Slide Number Placeholder 3"/>
          <p:cNvSpPr>
            <a:spLocks noGrp="1"/>
          </p:cNvSpPr>
          <p:nvPr>
            <p:ph type="sldNum" sz="quarter" idx="12"/>
          </p:nvPr>
        </p:nvSpPr>
        <p:spPr/>
        <p:txBody>
          <a:bodyPr/>
          <a:lstStyle/>
          <a:p>
            <a:r>
              <a:rPr lang="en-US"/>
              <a:t>  Click here to edit footer | </a:t>
            </a:r>
            <a:fld id="{7F9C2EE9-199B-184B-BB68-CD2E993A9D47}" type="slidenum">
              <a:rPr lang="en-US" smtClean="0"/>
              <a:pPr/>
              <a:t>6</a:t>
            </a:fld>
            <a:endParaRPr lang="en-US" dirty="0"/>
          </a:p>
        </p:txBody>
      </p:sp>
      <p:sp>
        <p:nvSpPr>
          <p:cNvPr id="5" name="Content Placeholder 4"/>
          <p:cNvSpPr>
            <a:spLocks noGrp="1"/>
          </p:cNvSpPr>
          <p:nvPr>
            <p:ph idx="13"/>
          </p:nvPr>
        </p:nvSpPr>
        <p:spPr/>
        <p:txBody>
          <a:bodyPr/>
          <a:lstStyle/>
          <a:p>
            <a:r>
              <a:rPr lang="en-US" u="sng" dirty="0"/>
              <a:t>All Ages</a:t>
            </a:r>
            <a:r>
              <a:rPr lang="en-US" dirty="0"/>
              <a:t>:</a:t>
            </a:r>
          </a:p>
          <a:p>
            <a:pPr lvl="1"/>
            <a:r>
              <a:rPr lang="en-US" dirty="0"/>
              <a:t>IHA needs to be performed in Primary Care Setting as specified in the APL 22-030</a:t>
            </a:r>
          </a:p>
          <a:p>
            <a:pPr lvl="1"/>
            <a:r>
              <a:rPr lang="en-US" dirty="0"/>
              <a:t>IHA performed culturally and linguistically appropriate for Member</a:t>
            </a:r>
          </a:p>
          <a:p>
            <a:pPr lvl="1"/>
            <a:r>
              <a:rPr lang="en-US" dirty="0"/>
              <a:t>If hospitalized during the 120 days enrollment period: Provide the H&amp;P and post discharge office visit notes including necessary preventive serves as arranged during hospitalization and post discharge.</a:t>
            </a:r>
          </a:p>
          <a:p>
            <a:pPr marL="182880" lvl="1" indent="0">
              <a:buNone/>
            </a:pPr>
            <a:endParaRPr lang="en-US" u="sng" dirty="0"/>
          </a:p>
          <a:p>
            <a:pPr marL="182880" lvl="1" indent="0">
              <a:buNone/>
            </a:pPr>
            <a:r>
              <a:rPr lang="en-US" u="sng" dirty="0"/>
              <a:t>Under 21 Years:</a:t>
            </a:r>
          </a:p>
          <a:p>
            <a:pPr lvl="1"/>
            <a:r>
              <a:rPr lang="en-US" dirty="0"/>
              <a:t>Per DHCS </a:t>
            </a:r>
            <a:r>
              <a:rPr lang="en-US" dirty="0" err="1"/>
              <a:t>CalAIM</a:t>
            </a:r>
            <a:r>
              <a:rPr lang="en-US" dirty="0"/>
              <a:t>: Will measure both PCP visits and childhood screens, including but not limited to screenings for ACEs, development, depression, autism, vision, hearing, lead and SUD.</a:t>
            </a:r>
          </a:p>
          <a:p>
            <a:pPr lvl="1"/>
            <a:r>
              <a:rPr lang="en-US" dirty="0"/>
              <a:t>Per APL19-010: Requirement for coverage of EPSDT services;</a:t>
            </a:r>
          </a:p>
          <a:p>
            <a:pPr lvl="2"/>
            <a:r>
              <a:rPr lang="en-US" dirty="0"/>
              <a:t>Complete physical exam to include both physical and mental health development,</a:t>
            </a:r>
          </a:p>
          <a:p>
            <a:pPr lvl="2"/>
            <a:r>
              <a:rPr lang="en-US" dirty="0"/>
              <a:t>Appropriate immunization,</a:t>
            </a:r>
          </a:p>
          <a:p>
            <a:pPr lvl="2"/>
            <a:r>
              <a:rPr lang="en-US" dirty="0"/>
              <a:t>Lab testing (including lead blood level assessment appropriate for age and risk factors),</a:t>
            </a:r>
          </a:p>
          <a:p>
            <a:pPr lvl="2"/>
            <a:endParaRPr lang="en-US" dirty="0"/>
          </a:p>
          <a:p>
            <a:pPr marL="182880" lvl="1" indent="0">
              <a:buNone/>
            </a:pPr>
            <a:endParaRPr lang="en-US" dirty="0"/>
          </a:p>
        </p:txBody>
      </p:sp>
    </p:spTree>
    <p:extLst>
      <p:ext uri="{BB962C8B-B14F-4D97-AF65-F5344CB8AC3E}">
        <p14:creationId xmlns:p14="http://schemas.microsoft.com/office/powerpoint/2010/main" val="1827143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for Initial Health Appointments</a:t>
            </a:r>
          </a:p>
        </p:txBody>
      </p:sp>
      <p:sp>
        <p:nvSpPr>
          <p:cNvPr id="3" name="Text Placeholder 2"/>
          <p:cNvSpPr>
            <a:spLocks noGrp="1"/>
          </p:cNvSpPr>
          <p:nvPr>
            <p:ph type="body" idx="1"/>
          </p:nvPr>
        </p:nvSpPr>
        <p:spPr/>
        <p:txBody>
          <a:bodyPr/>
          <a:lstStyle/>
          <a:p>
            <a:r>
              <a:rPr lang="en-US" dirty="0"/>
              <a:t>Continuation of Requirements</a:t>
            </a:r>
          </a:p>
        </p:txBody>
      </p:sp>
      <p:sp>
        <p:nvSpPr>
          <p:cNvPr id="4" name="Slide Number Placeholder 3"/>
          <p:cNvSpPr>
            <a:spLocks noGrp="1"/>
          </p:cNvSpPr>
          <p:nvPr>
            <p:ph type="sldNum" sz="quarter" idx="12"/>
          </p:nvPr>
        </p:nvSpPr>
        <p:spPr/>
        <p:txBody>
          <a:bodyPr/>
          <a:lstStyle/>
          <a:p>
            <a:r>
              <a:rPr lang="en-US"/>
              <a:t>  Click here to edit footer | </a:t>
            </a:r>
            <a:fld id="{7F9C2EE9-199B-184B-BB68-CD2E993A9D47}" type="slidenum">
              <a:rPr lang="en-US" smtClean="0"/>
              <a:pPr/>
              <a:t>7</a:t>
            </a:fld>
            <a:endParaRPr lang="en-US" dirty="0"/>
          </a:p>
        </p:txBody>
      </p:sp>
      <p:sp>
        <p:nvSpPr>
          <p:cNvPr id="5" name="Content Placeholder 4"/>
          <p:cNvSpPr>
            <a:spLocks noGrp="1"/>
          </p:cNvSpPr>
          <p:nvPr>
            <p:ph idx="13"/>
          </p:nvPr>
        </p:nvSpPr>
        <p:spPr/>
        <p:txBody>
          <a:bodyPr/>
          <a:lstStyle/>
          <a:p>
            <a:pPr lvl="2"/>
            <a:r>
              <a:rPr lang="en-US" dirty="0"/>
              <a:t>Health Education (includes anticipatory guidance),</a:t>
            </a:r>
          </a:p>
          <a:p>
            <a:pPr lvl="2"/>
            <a:r>
              <a:rPr lang="en-US" dirty="0"/>
              <a:t>Vision Screen (</a:t>
            </a:r>
            <a:r>
              <a:rPr lang="en-US" dirty="0" err="1"/>
              <a:t>Dx</a:t>
            </a:r>
            <a:r>
              <a:rPr lang="en-US" dirty="0"/>
              <a:t> and treatment for defects in vision, including Rx eyeglasses),</a:t>
            </a:r>
          </a:p>
          <a:p>
            <a:pPr lvl="2"/>
            <a:r>
              <a:rPr lang="en-US" dirty="0"/>
              <a:t>Dental services,</a:t>
            </a:r>
          </a:p>
          <a:p>
            <a:pPr lvl="2"/>
            <a:r>
              <a:rPr lang="en-US" dirty="0"/>
              <a:t>Hearing Screen,</a:t>
            </a:r>
          </a:p>
          <a:p>
            <a:pPr lvl="2"/>
            <a:r>
              <a:rPr lang="en-US" dirty="0"/>
              <a:t>Lead Screen,</a:t>
            </a:r>
          </a:p>
          <a:p>
            <a:pPr lvl="2"/>
            <a:r>
              <a:rPr lang="en-US" dirty="0"/>
              <a:t>Referral to SUD if applicable</a:t>
            </a:r>
          </a:p>
          <a:p>
            <a:pPr lvl="2"/>
            <a:endParaRPr lang="en-US" dirty="0"/>
          </a:p>
          <a:p>
            <a:pPr marL="457200" lvl="2" indent="0">
              <a:buNone/>
            </a:pPr>
            <a:r>
              <a:rPr lang="en-US" u="sng" dirty="0"/>
              <a:t>Blood Lead Screen (BLS) </a:t>
            </a:r>
            <a:r>
              <a:rPr lang="en-US" dirty="0"/>
              <a:t>(per DHCS APL 20-016 Blood Lead Screening of Young Children)</a:t>
            </a:r>
          </a:p>
          <a:p>
            <a:pPr lvl="2"/>
            <a:r>
              <a:rPr lang="en-US" dirty="0"/>
              <a:t>Provide anticipatory guidance to parent(s)or guardian(s) on harmed exposure to lead and risk to lead poisoning from time child crawls until 72 months of age.</a:t>
            </a:r>
          </a:p>
          <a:p>
            <a:pPr lvl="2"/>
            <a:r>
              <a:rPr lang="en-US" dirty="0"/>
              <a:t>Order/Perform BLS on all child members in accordance with the following:</a:t>
            </a:r>
          </a:p>
          <a:p>
            <a:pPr lvl="3"/>
            <a:r>
              <a:rPr lang="en-US" dirty="0"/>
              <a:t>At age 12 months and at 24 months of age,</a:t>
            </a:r>
          </a:p>
          <a:p>
            <a:pPr lvl="3"/>
            <a:r>
              <a:rPr lang="en-US" dirty="0"/>
              <a:t>When performing a PHA on a child who is 12-24 months with no documented BLS</a:t>
            </a:r>
          </a:p>
          <a:p>
            <a:pPr lvl="2"/>
            <a:endParaRPr lang="en-US" dirty="0"/>
          </a:p>
        </p:txBody>
      </p:sp>
    </p:spTree>
    <p:extLst>
      <p:ext uri="{BB962C8B-B14F-4D97-AF65-F5344CB8AC3E}">
        <p14:creationId xmlns:p14="http://schemas.microsoft.com/office/powerpoint/2010/main" val="2049292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for Initial Health Appointments</a:t>
            </a:r>
          </a:p>
        </p:txBody>
      </p:sp>
      <p:sp>
        <p:nvSpPr>
          <p:cNvPr id="3" name="Text Placeholder 2"/>
          <p:cNvSpPr>
            <a:spLocks noGrp="1"/>
          </p:cNvSpPr>
          <p:nvPr>
            <p:ph type="body" idx="1"/>
          </p:nvPr>
        </p:nvSpPr>
        <p:spPr/>
        <p:txBody>
          <a:bodyPr/>
          <a:lstStyle/>
          <a:p>
            <a:r>
              <a:rPr lang="en-US" dirty="0" err="1"/>
              <a:t>Cont</a:t>
            </a:r>
            <a:r>
              <a:rPr lang="en-US" dirty="0"/>
              <a:t>:</a:t>
            </a:r>
          </a:p>
        </p:txBody>
      </p:sp>
      <p:sp>
        <p:nvSpPr>
          <p:cNvPr id="4" name="Slide Number Placeholder 3"/>
          <p:cNvSpPr>
            <a:spLocks noGrp="1"/>
          </p:cNvSpPr>
          <p:nvPr>
            <p:ph type="sldNum" sz="quarter" idx="12"/>
          </p:nvPr>
        </p:nvSpPr>
        <p:spPr/>
        <p:txBody>
          <a:bodyPr/>
          <a:lstStyle/>
          <a:p>
            <a:r>
              <a:rPr lang="en-US"/>
              <a:t>  Click here to edit footer | </a:t>
            </a:r>
            <a:fld id="{7F9C2EE9-199B-184B-BB68-CD2E993A9D47}" type="slidenum">
              <a:rPr lang="en-US" smtClean="0"/>
              <a:pPr/>
              <a:t>8</a:t>
            </a:fld>
            <a:endParaRPr lang="en-US" dirty="0"/>
          </a:p>
        </p:txBody>
      </p:sp>
      <p:sp>
        <p:nvSpPr>
          <p:cNvPr id="5" name="Content Placeholder 4"/>
          <p:cNvSpPr>
            <a:spLocks noGrp="1"/>
          </p:cNvSpPr>
          <p:nvPr>
            <p:ph idx="13"/>
          </p:nvPr>
        </p:nvSpPr>
        <p:spPr/>
        <p:txBody>
          <a:bodyPr/>
          <a:lstStyle/>
          <a:p>
            <a:pPr lvl="3">
              <a:buFont typeface="Arial" panose="020B0604020202020204" pitchFamily="34" charset="0"/>
              <a:buChar char="•"/>
            </a:pPr>
            <a:r>
              <a:rPr lang="en-US" dirty="0"/>
              <a:t>When performing a PHA on a child who is 24-72 months with no documented BLS,</a:t>
            </a:r>
          </a:p>
          <a:p>
            <a:pPr lvl="3">
              <a:buFont typeface="Arial" panose="020B0604020202020204" pitchFamily="34" charset="0"/>
              <a:buChar char="•"/>
            </a:pPr>
            <a:r>
              <a:rPr lang="en-US" dirty="0"/>
              <a:t>Whenever the child is at risk;</a:t>
            </a:r>
          </a:p>
          <a:p>
            <a:pPr lvl="3">
              <a:buFont typeface="Arial" panose="020B0604020202020204" pitchFamily="34" charset="0"/>
              <a:buChar char="•"/>
            </a:pPr>
            <a:r>
              <a:rPr lang="en-US" dirty="0"/>
              <a:t>And if requested by parent and/or guardian.</a:t>
            </a:r>
          </a:p>
          <a:p>
            <a:pPr lvl="2">
              <a:buFont typeface="Arial" panose="020B0604020202020204" pitchFamily="34" charset="0"/>
              <a:buChar char="•"/>
            </a:pPr>
            <a:r>
              <a:rPr lang="en-US" dirty="0"/>
              <a:t>Should BLS results be abnormal, there must be documentation of Provider follow up activity such as:</a:t>
            </a:r>
          </a:p>
          <a:p>
            <a:pPr lvl="3">
              <a:buFont typeface="Arial" panose="020B0604020202020204" pitchFamily="34" charset="0"/>
              <a:buChar char="•"/>
            </a:pPr>
            <a:r>
              <a:rPr lang="en-US" dirty="0"/>
              <a:t>Referral to specialty care services</a:t>
            </a:r>
            <a:r>
              <a:rPr lang="en-US"/>
              <a:t>, possible </a:t>
            </a:r>
            <a:r>
              <a:rPr lang="en-US" dirty="0"/>
              <a:t>services that fall within EPSDT benefits as </a:t>
            </a:r>
            <a:r>
              <a:rPr lang="en-US"/>
              <a:t>medically necessary</a:t>
            </a:r>
            <a:endParaRPr lang="en-US" dirty="0"/>
          </a:p>
          <a:p>
            <a:pPr lvl="3">
              <a:buFont typeface="Arial" panose="020B0604020202020204" pitchFamily="34" charset="0"/>
              <a:buChar char="•"/>
            </a:pPr>
            <a:r>
              <a:rPr lang="en-US" dirty="0"/>
              <a:t>Referral to Case Management</a:t>
            </a:r>
          </a:p>
          <a:p>
            <a:pPr lvl="3">
              <a:buFont typeface="Arial" panose="020B0604020202020204" pitchFamily="34" charset="0"/>
              <a:buChar char="•"/>
            </a:pPr>
            <a:r>
              <a:rPr lang="en-US" dirty="0"/>
              <a:t>Reporting as set forth by Childhood Lead Poisoning Prevention Branch (CLPPB)</a:t>
            </a:r>
          </a:p>
          <a:p>
            <a:pPr marL="640080" lvl="3" indent="0">
              <a:buNone/>
            </a:pPr>
            <a:endParaRPr lang="en-US" dirty="0"/>
          </a:p>
          <a:p>
            <a:pPr lvl="3">
              <a:buFont typeface="Arial" panose="020B0604020202020204" pitchFamily="34" charset="0"/>
              <a:buChar char="•"/>
            </a:pPr>
            <a:endParaRPr lang="en-US" dirty="0"/>
          </a:p>
        </p:txBody>
      </p:sp>
    </p:spTree>
    <p:extLst>
      <p:ext uri="{BB962C8B-B14F-4D97-AF65-F5344CB8AC3E}">
        <p14:creationId xmlns:p14="http://schemas.microsoft.com/office/powerpoint/2010/main" val="2641344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for Initial Health Appointments</a:t>
            </a:r>
          </a:p>
        </p:txBody>
      </p:sp>
      <p:sp>
        <p:nvSpPr>
          <p:cNvPr id="3" name="Text Placeholder 2"/>
          <p:cNvSpPr>
            <a:spLocks noGrp="1"/>
          </p:cNvSpPr>
          <p:nvPr>
            <p:ph type="body" idx="1"/>
          </p:nvPr>
        </p:nvSpPr>
        <p:spPr/>
        <p:txBody>
          <a:bodyPr/>
          <a:lstStyle/>
          <a:p>
            <a:pPr defTabSz="685800"/>
            <a:r>
              <a:rPr lang="en-US" sz="1800" b="1" dirty="0">
                <a:latin typeface="Helvetica" panose="020B0604020202020204" pitchFamily="34" charset="0"/>
                <a:cs typeface="Helvetica" panose="020B0604020202020204" pitchFamily="34" charset="0"/>
              </a:rPr>
              <a:t>Summary of 2022 DHCS Audit Findings:  </a:t>
            </a:r>
            <a:r>
              <a:rPr lang="en-US" sz="1800" i="1" dirty="0">
                <a:latin typeface="Helvetica" panose="020B0604020202020204" pitchFamily="34" charset="0"/>
                <a:cs typeface="Helvetica" panose="020B0604020202020204" pitchFamily="34" charset="0"/>
              </a:rPr>
              <a:t>Some Important Reminders</a:t>
            </a:r>
          </a:p>
        </p:txBody>
      </p:sp>
      <p:sp>
        <p:nvSpPr>
          <p:cNvPr id="4" name="Slide Number Placeholder 3"/>
          <p:cNvSpPr>
            <a:spLocks noGrp="1"/>
          </p:cNvSpPr>
          <p:nvPr>
            <p:ph type="sldNum" sz="quarter" idx="12"/>
          </p:nvPr>
        </p:nvSpPr>
        <p:spPr/>
        <p:txBody>
          <a:bodyPr/>
          <a:lstStyle/>
          <a:p>
            <a:r>
              <a:rPr lang="en-US" dirty="0"/>
              <a:t>   | </a:t>
            </a:r>
            <a:fld id="{7F9C2EE9-199B-184B-BB68-CD2E993A9D47}" type="slidenum">
              <a:rPr lang="en-US" smtClean="0"/>
              <a:pPr/>
              <a:t>9</a:t>
            </a:fld>
            <a:endParaRPr lang="en-US" dirty="0"/>
          </a:p>
        </p:txBody>
      </p:sp>
      <p:sp>
        <p:nvSpPr>
          <p:cNvPr id="5" name="Content Placeholder 4"/>
          <p:cNvSpPr>
            <a:spLocks noGrp="1"/>
          </p:cNvSpPr>
          <p:nvPr>
            <p:ph idx="13"/>
          </p:nvPr>
        </p:nvSpPr>
        <p:spPr>
          <a:xfrm>
            <a:off x="914400" y="1756227"/>
            <a:ext cx="7915274" cy="4351338"/>
          </a:xfrm>
        </p:spPr>
        <p:txBody>
          <a:bodyPr/>
          <a:lstStyle/>
          <a:p>
            <a:pPr marL="457200" indent="-457200">
              <a:buClr>
                <a:srgbClr val="004879"/>
              </a:buClr>
              <a:buFont typeface="+mj-lt"/>
              <a:buAutoNum type="arabicPeriod"/>
            </a:pPr>
            <a:r>
              <a:rPr lang="en-US" sz="2000" dirty="0">
                <a:latin typeface="Helvetica" panose="020B0604020202020204" pitchFamily="34" charset="0"/>
                <a:cs typeface="Helvetica" panose="020B0604020202020204" pitchFamily="34" charset="0"/>
              </a:rPr>
              <a:t>Records without complete IHAs were found  </a:t>
            </a:r>
          </a:p>
          <a:p>
            <a:pPr marL="914400" lvl="1" indent="-457200">
              <a:buClr>
                <a:srgbClr val="004879"/>
              </a:buClr>
              <a:buFont typeface="+mj-lt"/>
              <a:buAutoNum type="alphaLcPeriod"/>
            </a:pPr>
            <a:r>
              <a:rPr lang="en-US" sz="2000" b="1" dirty="0">
                <a:latin typeface="Helvetica" panose="020B0604020202020204" pitchFamily="34" charset="0"/>
                <a:cs typeface="Helvetica" panose="020B0604020202020204" pitchFamily="34" charset="0"/>
              </a:rPr>
              <a:t>All IHAs (age appropriate) must include a completed Blood Lead Screening.</a:t>
            </a:r>
          </a:p>
          <a:p>
            <a:pPr marL="342900" indent="-457200">
              <a:buClr>
                <a:srgbClr val="004879"/>
              </a:buClr>
              <a:buFont typeface="+mj-lt"/>
              <a:buAutoNum type="arabicPeriod"/>
            </a:pPr>
            <a:r>
              <a:rPr lang="en-US" sz="2000" dirty="0">
                <a:latin typeface="Helvetica" panose="020B0604020202020204" pitchFamily="34" charset="0"/>
                <a:cs typeface="Helvetica" panose="020B0604020202020204" pitchFamily="34" charset="0"/>
              </a:rPr>
              <a:t>Records were found without IHAs present  </a:t>
            </a:r>
          </a:p>
          <a:p>
            <a:pPr marL="914400" lvl="1" indent="-457200">
              <a:buClr>
                <a:srgbClr val="004879"/>
              </a:buClr>
              <a:buFont typeface="+mj-lt"/>
              <a:buAutoNum type="alphaLcPeriod"/>
            </a:pPr>
            <a:r>
              <a:rPr lang="en-US" sz="2000" b="1" dirty="0">
                <a:latin typeface="Helvetica" panose="020B0604020202020204" pitchFamily="34" charset="0"/>
                <a:cs typeface="Helvetica" panose="020B0604020202020204" pitchFamily="34" charset="0"/>
              </a:rPr>
              <a:t>There must be documented attempts to fulfill the IHA requirement if there is a missed IHA appointment and no IHA is present in the record.</a:t>
            </a:r>
          </a:p>
          <a:p>
            <a:pPr marL="342900" indent="-457200">
              <a:buClr>
                <a:srgbClr val="004879"/>
              </a:buClr>
              <a:buFont typeface="+mj-lt"/>
              <a:buAutoNum type="arabicPeriod"/>
            </a:pPr>
            <a:r>
              <a:rPr lang="en-US" sz="2000" dirty="0">
                <a:latin typeface="Helvetica" panose="020B0604020202020204" pitchFamily="34" charset="0"/>
                <a:cs typeface="Helvetica" panose="020B0604020202020204" pitchFamily="34" charset="0"/>
              </a:rPr>
              <a:t>IHAs were not updated for new members with existing PCPs</a:t>
            </a:r>
          </a:p>
          <a:p>
            <a:pPr marL="914400" lvl="1" indent="-457200">
              <a:buClr>
                <a:srgbClr val="004879"/>
              </a:buClr>
              <a:buFont typeface="+mj-lt"/>
              <a:buAutoNum type="alphaLcPeriod"/>
            </a:pPr>
            <a:r>
              <a:rPr lang="en-US" sz="2000" b="1" dirty="0">
                <a:latin typeface="Helvetica" panose="020B0604020202020204" pitchFamily="34" charset="0"/>
                <a:cs typeface="Helvetica" panose="020B0604020202020204" pitchFamily="34" charset="0"/>
              </a:rPr>
              <a:t>Providers must update IHAs within 120 days of enrollment including for new Plan Members signing on with an existing PCP.  </a:t>
            </a:r>
          </a:p>
          <a:p>
            <a:pPr marL="1428750" lvl="2" indent="-457200">
              <a:buClr>
                <a:srgbClr val="004879"/>
              </a:buClr>
              <a:buFont typeface="+mj-lt"/>
              <a:buAutoNum type="romanLcPeriod"/>
            </a:pPr>
            <a:r>
              <a:rPr lang="en-US" sz="2000" dirty="0">
                <a:latin typeface="Helvetica" panose="020B0604020202020204" pitchFamily="34" charset="0"/>
                <a:cs typeface="Helvetica" panose="020B0604020202020204" pitchFamily="34" charset="0"/>
              </a:rPr>
              <a:t>The PCP may document relevant medical record information into the IHA from the member’s old chart but must also conduct an updated physical exam if member has not had one within 12 months of enrollment.</a:t>
            </a:r>
          </a:p>
          <a:p>
            <a:pPr indent="-342900">
              <a:spcBef>
                <a:spcPct val="20000"/>
              </a:spcBef>
              <a:buClr>
                <a:schemeClr val="accent1">
                  <a:lumMod val="50000"/>
                </a:schemeClr>
              </a:buClr>
              <a:buSzPct val="100000"/>
              <a:buFont typeface="Wingdings" panose="05000000000000000000" pitchFamily="2" charset="2"/>
            </a:pPr>
            <a:endParaRPr lang="en-US" sz="2000" dirty="0"/>
          </a:p>
        </p:txBody>
      </p:sp>
    </p:spTree>
    <p:extLst>
      <p:ext uri="{BB962C8B-B14F-4D97-AF65-F5344CB8AC3E}">
        <p14:creationId xmlns:p14="http://schemas.microsoft.com/office/powerpoint/2010/main" val="2860755573"/>
      </p:ext>
    </p:extLst>
  </p:cSld>
  <p:clrMapOvr>
    <a:masterClrMapping/>
  </p:clrMapOvr>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neral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udit_x0020_Stage xmlns="86731107-6461-42BE-B4F6-C71C7C691081" xsi:nil="true"/>
    <LOB xmlns="86731107-6461-42BE-B4F6-C71C7C691081"/>
    <Delegation_x0020_Type xmlns="86731107-6461-42BE-B4F6-C71C7C69108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03981886F580419C15AA83898A4DE3" ma:contentTypeVersion="" ma:contentTypeDescription="Create a new document." ma:contentTypeScope="" ma:versionID="bc72ce426aca663143cb3edd2186dcef">
  <xsd:schema xmlns:xsd="http://www.w3.org/2001/XMLSchema" xmlns:xs="http://www.w3.org/2001/XMLSchema" xmlns:p="http://schemas.microsoft.com/office/2006/metadata/properties" xmlns:ns2="86731107-6461-42BE-B4F6-C71C7C691081" xmlns:ns3="b5454243-f892-452c-bd14-fa6f540fff70" targetNamespace="http://schemas.microsoft.com/office/2006/metadata/properties" ma:root="true" ma:fieldsID="bb404a71d2da8c8a68abda6687be3181" ns2:_="" ns3:_="">
    <xsd:import namespace="86731107-6461-42BE-B4F6-C71C7C691081"/>
    <xsd:import namespace="b5454243-f892-452c-bd14-fa6f540fff70"/>
    <xsd:element name="properties">
      <xsd:complexType>
        <xsd:sequence>
          <xsd:element name="documentManagement">
            <xsd:complexType>
              <xsd:all>
                <xsd:element ref="ns2:Delegation_x0020_Type" minOccurs="0"/>
                <xsd:element ref="ns2:LOB" minOccurs="0"/>
                <xsd:element ref="ns2:Audit_x0020_Stag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731107-6461-42BE-B4F6-C71C7C691081" elementFormDefault="qualified">
    <xsd:import namespace="http://schemas.microsoft.com/office/2006/documentManagement/types"/>
    <xsd:import namespace="http://schemas.microsoft.com/office/infopath/2007/PartnerControls"/>
    <xsd:element name="Delegation_x0020_Type" ma:index="8" nillable="true" ma:displayName="Delegate Type" ma:format="Dropdown" ma:internalName="Delegation_x0020_Type">
      <xsd:simpleType>
        <xsd:union memberTypes="dms:Text">
          <xsd:simpleType>
            <xsd:restriction base="dms:Choice">
              <xsd:enumeration value="PPG"/>
              <xsd:enumeration value="SHP"/>
              <xsd:enumeration value="PP"/>
              <xsd:enumeration value="Hospital"/>
              <xsd:enumeration value="Other"/>
            </xsd:restriction>
          </xsd:simpleType>
        </xsd:union>
      </xsd:simpleType>
    </xsd:element>
    <xsd:element name="LOB" ma:index="9" nillable="true" ma:displayName="LOB" ma:internalName="LOB">
      <xsd:complexType>
        <xsd:complexContent>
          <xsd:extension base="dms:MultiChoice">
            <xsd:sequence>
              <xsd:element name="Value" maxOccurs="unbounded" minOccurs="0" nillable="true">
                <xsd:simpleType>
                  <xsd:restriction base="dms:Choice">
                    <xsd:enumeration value="Medi-Cal"/>
                    <xsd:enumeration value="CMC"/>
                    <xsd:enumeration value="LACC"/>
                    <xsd:enumeration value="PASC-SEIU"/>
                  </xsd:restriction>
                </xsd:simpleType>
              </xsd:element>
            </xsd:sequence>
          </xsd:extension>
        </xsd:complexContent>
      </xsd:complexType>
    </xsd:element>
    <xsd:element name="Audit_x0020_Stage" ma:index="10" nillable="true" ma:displayName="Audit Stage" ma:format="Dropdown" ma:internalName="Audit_x0020_Stage">
      <xsd:simpleType>
        <xsd:union memberTypes="dms:Text">
          <xsd:simpleType>
            <xsd:restriction base="dms:Choice">
              <xsd:enumeration value="Pre-Audit"/>
              <xsd:enumeration value="Audit"/>
              <xsd:enumeration value="FAF/PAF"/>
              <xsd:enumeration value="CAP"/>
              <xsd:enumeration value="Revised CAP"/>
              <xsd:enumeration value="2nd Revised CAP"/>
              <xsd:enumeration value="Close Out"/>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5454243-f892-452c-bd14-fa6f540fff7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7962ED-667A-44B1-8C93-DB25C77BD543}">
  <ds:schemaRefs>
    <ds:schemaRef ds:uri="http://schemas.microsoft.com/office/infopath/2007/PartnerControls"/>
    <ds:schemaRef ds:uri="http://purl.org/dc/terms/"/>
    <ds:schemaRef ds:uri="http://schemas.openxmlformats.org/package/2006/metadata/core-properties"/>
    <ds:schemaRef ds:uri="86731107-6461-42BE-B4F6-C71C7C691081"/>
    <ds:schemaRef ds:uri="http://purl.org/dc/dcmitype/"/>
    <ds:schemaRef ds:uri="http://purl.org/dc/elements/1.1/"/>
    <ds:schemaRef ds:uri="http://schemas.microsoft.com/office/2006/metadata/properties"/>
    <ds:schemaRef ds:uri="http://schemas.microsoft.com/office/2006/documentManagement/types"/>
    <ds:schemaRef ds:uri="b5454243-f892-452c-bd14-fa6f540fff70"/>
    <ds:schemaRef ds:uri="http://www.w3.org/XML/1998/namespace"/>
  </ds:schemaRefs>
</ds:datastoreItem>
</file>

<file path=customXml/itemProps2.xml><?xml version="1.0" encoding="utf-8"?>
<ds:datastoreItem xmlns:ds="http://schemas.openxmlformats.org/officeDocument/2006/customXml" ds:itemID="{23E8993A-9383-4C23-B152-84EA2F5013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731107-6461-42BE-B4F6-C71C7C691081"/>
    <ds:schemaRef ds:uri="b5454243-f892-452c-bd14-fa6f540fff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CD6D57-10C1-4D4D-A31B-9A8EA670A2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1075</TotalTime>
  <Words>1958</Words>
  <Application>Microsoft Office PowerPoint</Application>
  <PresentationFormat>On-screen Show (4:3)</PresentationFormat>
  <Paragraphs>199</Paragraphs>
  <Slides>18</Slides>
  <Notes>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18</vt:i4>
      </vt:variant>
    </vt:vector>
  </HeadingPairs>
  <TitlesOfParts>
    <vt:vector size="28" baseType="lpstr">
      <vt:lpstr>Arial</vt:lpstr>
      <vt:lpstr>Calibri</vt:lpstr>
      <vt:lpstr>Century Gothic</vt:lpstr>
      <vt:lpstr>Helvetica</vt:lpstr>
      <vt:lpstr>LucidaGrande</vt:lpstr>
      <vt:lpstr>Wingdings</vt:lpstr>
      <vt:lpstr>Cover Slide</vt:lpstr>
      <vt:lpstr>General Slide</vt:lpstr>
      <vt:lpstr>Acrobat Document</vt:lpstr>
      <vt:lpstr>Worksheet</vt:lpstr>
      <vt:lpstr>Monitoring Participating Provider  Groups (PPGs) for Compliance  with Initial Health  Appointments (IHAs)</vt:lpstr>
      <vt:lpstr>Monitoring for Initial Health Appointments</vt:lpstr>
      <vt:lpstr>Monitoring for Initial Health Appointments</vt:lpstr>
      <vt:lpstr>Monitoring for Initial Health Appointments</vt:lpstr>
      <vt:lpstr>Monitoring for Initial Health Appointments</vt:lpstr>
      <vt:lpstr>Monitoring for Initial Health Appointments</vt:lpstr>
      <vt:lpstr>Monitoring for Initial Health Appointments</vt:lpstr>
      <vt:lpstr>Monitoring for Initial Health Appointments</vt:lpstr>
      <vt:lpstr>Monitoring for Initial Health Appointments</vt:lpstr>
      <vt:lpstr>Monitoring for Initial Health Appointments</vt:lpstr>
      <vt:lpstr>Monitoring for Initial Health Appointments</vt:lpstr>
      <vt:lpstr>Monitoring for Initial Health Appointments</vt:lpstr>
      <vt:lpstr>Monitoring for Initial Health Appointments</vt:lpstr>
      <vt:lpstr>Monitoring for Initial Health Appointments</vt:lpstr>
      <vt:lpstr>Monitoring for Initial Health Appointments</vt:lpstr>
      <vt:lpstr>Monitoring for Initial Health Appointments:  Common Trends Identified by EPO</vt:lpstr>
      <vt:lpstr>Monitoring for Initial Health Appointments:  IHA Training Available in L.A. Care University</vt:lpstr>
      <vt:lpstr>Monitoring for Initial Health Appointments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Arreola</dc:creator>
  <cp:lastModifiedBy>Shannon Poole</cp:lastModifiedBy>
  <cp:revision>121</cp:revision>
  <cp:lastPrinted>2018-01-09T17:29:15Z</cp:lastPrinted>
  <dcterms:created xsi:type="dcterms:W3CDTF">2018-01-05T16:41:57Z</dcterms:created>
  <dcterms:modified xsi:type="dcterms:W3CDTF">2023-06-22T16:39:39Z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0x0101003B03981886F580419C15AA83898A4DE3</vt:lpwstr>
  </property>
</Properties>
</file>